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8" r:id="rId3"/>
    <p:sldId id="259" r:id="rId4"/>
    <p:sldId id="277" r:id="rId5"/>
    <p:sldId id="260" r:id="rId6"/>
    <p:sldId id="261" r:id="rId7"/>
    <p:sldId id="262" r:id="rId8"/>
    <p:sldId id="263" r:id="rId9"/>
    <p:sldId id="264" r:id="rId10"/>
    <p:sldId id="280" r:id="rId11"/>
    <p:sldId id="265" r:id="rId12"/>
    <p:sldId id="267" r:id="rId13"/>
    <p:sldId id="276" r:id="rId14"/>
    <p:sldId id="281" r:id="rId15"/>
    <p:sldId id="269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2165" y="-6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37182-62A4-453E-A1AE-F7900D875027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73B9356-0473-4BFD-B92F-BE761E37B3E2}">
      <dgm:prSet custT="1"/>
      <dgm:spPr/>
      <dgm:t>
        <a:bodyPr/>
        <a:lstStyle/>
        <a:p>
          <a:r>
            <a:rPr lang="ru-RU" sz="1700" smtClean="0"/>
            <a:t> </a:t>
          </a:r>
          <a:r>
            <a:rPr lang="ru-RU" sz="2200" smtClean="0"/>
            <a:t>отношение к родине, стране, политике государства, к другим странам и народам (гражданственность, патриотизм, уважение к другим народам и странам); </a:t>
          </a:r>
          <a:endParaRPr lang="ru-RU" sz="2200" dirty="0"/>
        </a:p>
      </dgm:t>
    </dgm:pt>
    <dgm:pt modelId="{A53FD38F-6DE4-465F-86C6-6DF0B7743056}" type="parTrans" cxnId="{25610F8B-EDA8-4AF2-A5E5-BE610279DD7F}">
      <dgm:prSet/>
      <dgm:spPr/>
      <dgm:t>
        <a:bodyPr/>
        <a:lstStyle/>
        <a:p>
          <a:endParaRPr lang="ru-RU"/>
        </a:p>
      </dgm:t>
    </dgm:pt>
    <dgm:pt modelId="{184AC9E9-AE78-4EDF-BEB2-BB6ACF365E75}" type="sibTrans" cxnId="{25610F8B-EDA8-4AF2-A5E5-BE610279DD7F}">
      <dgm:prSet/>
      <dgm:spPr/>
      <dgm:t>
        <a:bodyPr/>
        <a:lstStyle/>
        <a:p>
          <a:endParaRPr lang="ru-RU"/>
        </a:p>
      </dgm:t>
    </dgm:pt>
    <dgm:pt modelId="{2C57B06D-7197-49EC-9448-F4A9304907C1}">
      <dgm:prSet custT="1"/>
      <dgm:spPr/>
      <dgm:t>
        <a:bodyPr/>
        <a:lstStyle/>
        <a:p>
          <a:r>
            <a:rPr lang="ru-RU" sz="2200" smtClean="0"/>
            <a:t> отношение к людям (демократизм, коллективизм, гуманность, культура общения и др.);  </a:t>
          </a:r>
          <a:endParaRPr lang="ru-RU" sz="2200" dirty="0"/>
        </a:p>
      </dgm:t>
    </dgm:pt>
    <dgm:pt modelId="{843554F3-259E-4979-8ECE-C571EBADC8DF}" type="parTrans" cxnId="{1B08A4AB-D319-4BE2-9AB2-87C676612A8B}">
      <dgm:prSet/>
      <dgm:spPr/>
      <dgm:t>
        <a:bodyPr/>
        <a:lstStyle/>
        <a:p>
          <a:endParaRPr lang="ru-RU"/>
        </a:p>
      </dgm:t>
    </dgm:pt>
    <dgm:pt modelId="{12B94FB7-5731-4412-BA6D-4994EE13C53C}" type="sibTrans" cxnId="{1B08A4AB-D319-4BE2-9AB2-87C676612A8B}">
      <dgm:prSet/>
      <dgm:spPr/>
      <dgm:t>
        <a:bodyPr/>
        <a:lstStyle/>
        <a:p>
          <a:endParaRPr lang="ru-RU"/>
        </a:p>
      </dgm:t>
    </dgm:pt>
    <dgm:pt modelId="{50EE5C88-7E50-4762-B596-4ED3AF1B1BEC}">
      <dgm:prSet custT="1"/>
      <dgm:spPr/>
      <dgm:t>
        <a:bodyPr/>
        <a:lstStyle/>
        <a:p>
          <a:r>
            <a:rPr lang="ru-RU" sz="2200" smtClean="0"/>
            <a:t>отношение к себе (честность, скромность, принципиальность и др.);</a:t>
          </a:r>
          <a:endParaRPr lang="ru-RU" sz="2200" dirty="0"/>
        </a:p>
      </dgm:t>
    </dgm:pt>
    <dgm:pt modelId="{9A133B95-77E1-49A3-B02D-1586B570D894}" type="parTrans" cxnId="{A8B9B286-B8CE-4477-A932-2DA0355974D0}">
      <dgm:prSet/>
      <dgm:spPr/>
      <dgm:t>
        <a:bodyPr/>
        <a:lstStyle/>
        <a:p>
          <a:endParaRPr lang="ru-RU"/>
        </a:p>
      </dgm:t>
    </dgm:pt>
    <dgm:pt modelId="{7332918D-0CCA-4A4D-BEE5-52947096AE22}" type="sibTrans" cxnId="{A8B9B286-B8CE-4477-A932-2DA0355974D0}">
      <dgm:prSet/>
      <dgm:spPr/>
      <dgm:t>
        <a:bodyPr/>
        <a:lstStyle/>
        <a:p>
          <a:endParaRPr lang="ru-RU"/>
        </a:p>
      </dgm:t>
    </dgm:pt>
    <dgm:pt modelId="{3B0A0835-57CD-4F74-A359-8AC37BDDED5B}">
      <dgm:prSet custT="1"/>
      <dgm:spPr/>
      <dgm:t>
        <a:bodyPr/>
        <a:lstStyle/>
        <a:p>
          <a:r>
            <a:rPr lang="ru-RU" sz="2200" smtClean="0"/>
            <a:t>отношение к труду (трудолюбие, добросовестность, ответственность, дисциплинированность и др.); </a:t>
          </a:r>
          <a:endParaRPr lang="ru-RU" sz="2200" dirty="0"/>
        </a:p>
      </dgm:t>
    </dgm:pt>
    <dgm:pt modelId="{B04EDB9E-BFF9-4B0B-994D-E46413B27ADC}" type="parTrans" cxnId="{F3E586E0-5FED-445D-9737-6F5CC2B5F63E}">
      <dgm:prSet/>
      <dgm:spPr/>
      <dgm:t>
        <a:bodyPr/>
        <a:lstStyle/>
        <a:p>
          <a:endParaRPr lang="ru-RU"/>
        </a:p>
      </dgm:t>
    </dgm:pt>
    <dgm:pt modelId="{C76151E6-54E9-4903-A7FB-EEDACDDF9BC8}" type="sibTrans" cxnId="{F3E586E0-5FED-445D-9737-6F5CC2B5F63E}">
      <dgm:prSet/>
      <dgm:spPr/>
      <dgm:t>
        <a:bodyPr/>
        <a:lstStyle/>
        <a:p>
          <a:endParaRPr lang="ru-RU"/>
        </a:p>
      </dgm:t>
    </dgm:pt>
    <dgm:pt modelId="{F5D651E7-2582-4E7B-BA05-20710A56C3D0}">
      <dgm:prSet custT="1"/>
      <dgm:spPr/>
      <dgm:t>
        <a:bodyPr/>
        <a:lstStyle/>
        <a:p>
          <a:r>
            <a:rPr lang="ru-RU" sz="2200" smtClean="0"/>
            <a:t>отношение к природе, материальным ценностям, общественному достоянию (экологическая культура, бережливость, забота о сохранении общественного достояния, личных вещей).</a:t>
          </a:r>
          <a:endParaRPr lang="ru-RU" sz="2200" dirty="0"/>
        </a:p>
      </dgm:t>
    </dgm:pt>
    <dgm:pt modelId="{C5CEE360-DE45-4DBE-B81E-3FADCB64DE16}" type="parTrans" cxnId="{F52EE900-39F4-4D71-9A01-728C67E8464F}">
      <dgm:prSet/>
      <dgm:spPr/>
      <dgm:t>
        <a:bodyPr/>
        <a:lstStyle/>
        <a:p>
          <a:endParaRPr lang="ru-RU"/>
        </a:p>
      </dgm:t>
    </dgm:pt>
    <dgm:pt modelId="{584FB097-5C43-4BDB-AE69-61477610AB7B}" type="sibTrans" cxnId="{F52EE900-39F4-4D71-9A01-728C67E8464F}">
      <dgm:prSet/>
      <dgm:spPr/>
      <dgm:t>
        <a:bodyPr/>
        <a:lstStyle/>
        <a:p>
          <a:endParaRPr lang="ru-RU"/>
        </a:p>
      </dgm:t>
    </dgm:pt>
    <dgm:pt modelId="{04DFC7F0-768D-4E50-94D1-E43BA31D2609}" type="pres">
      <dgm:prSet presAssocID="{F0C37182-62A4-453E-A1AE-F7900D8750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74C309-F8F6-478E-8DEB-DD2C5378C3F6}" type="pres">
      <dgm:prSet presAssocID="{373B9356-0473-4BFD-B92F-BE761E37B3E2}" presName="parentText" presStyleLbl="node1" presStyleIdx="0" presStyleCnt="5" custScaleY="1302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3BA6A-0BE1-422C-9E99-78AD70636BC0}" type="pres">
      <dgm:prSet presAssocID="{184AC9E9-AE78-4EDF-BEB2-BB6ACF365E75}" presName="spacer" presStyleCnt="0"/>
      <dgm:spPr/>
      <dgm:t>
        <a:bodyPr/>
        <a:lstStyle/>
        <a:p>
          <a:endParaRPr lang="ru-RU"/>
        </a:p>
      </dgm:t>
    </dgm:pt>
    <dgm:pt modelId="{25DA6658-EE77-47B5-9C54-316290CA62B4}" type="pres">
      <dgm:prSet presAssocID="{2C57B06D-7197-49EC-9448-F4A9304907C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EC207-D6BE-4483-B459-56675FF1904B}" type="pres">
      <dgm:prSet presAssocID="{12B94FB7-5731-4412-BA6D-4994EE13C53C}" presName="spacer" presStyleCnt="0"/>
      <dgm:spPr/>
      <dgm:t>
        <a:bodyPr/>
        <a:lstStyle/>
        <a:p>
          <a:endParaRPr lang="ru-RU"/>
        </a:p>
      </dgm:t>
    </dgm:pt>
    <dgm:pt modelId="{E3E7A12D-28A7-432C-9523-7C65668066BD}" type="pres">
      <dgm:prSet presAssocID="{50EE5C88-7E50-4762-B596-4ED3AF1B1BEC}" presName="parentText" presStyleLbl="node1" presStyleIdx="2" presStyleCnt="5" custScaleY="726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0A06A-B0BE-494A-88AE-1F85D297E8D5}" type="pres">
      <dgm:prSet presAssocID="{7332918D-0CCA-4A4D-BEE5-52947096AE22}" presName="spacer" presStyleCnt="0"/>
      <dgm:spPr/>
      <dgm:t>
        <a:bodyPr/>
        <a:lstStyle/>
        <a:p>
          <a:endParaRPr lang="ru-RU"/>
        </a:p>
      </dgm:t>
    </dgm:pt>
    <dgm:pt modelId="{A025907D-8DDF-4BF9-98B6-A5D1E46E75BA}" type="pres">
      <dgm:prSet presAssocID="{3B0A0835-57CD-4F74-A359-8AC37BDDED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97F0B-487F-4537-9A2F-9B540AE99CA9}" type="pres">
      <dgm:prSet presAssocID="{C76151E6-54E9-4903-A7FB-EEDACDDF9BC8}" presName="spacer" presStyleCnt="0"/>
      <dgm:spPr/>
      <dgm:t>
        <a:bodyPr/>
        <a:lstStyle/>
        <a:p>
          <a:endParaRPr lang="ru-RU"/>
        </a:p>
      </dgm:t>
    </dgm:pt>
    <dgm:pt modelId="{12C3EC8F-FAA0-4A8C-ABDE-97E6A6E34FDD}" type="pres">
      <dgm:prSet presAssocID="{F5D651E7-2582-4E7B-BA05-20710A56C3D0}" presName="parentText" presStyleLbl="node1" presStyleIdx="4" presStyleCnt="5" custScaleY="129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57219-0615-4BD3-9468-8E6518DD4083}" type="presOf" srcId="{2C57B06D-7197-49EC-9448-F4A9304907C1}" destId="{25DA6658-EE77-47B5-9C54-316290CA62B4}" srcOrd="0" destOrd="0" presId="urn:microsoft.com/office/officeart/2005/8/layout/vList2"/>
    <dgm:cxn modelId="{1B08A4AB-D319-4BE2-9AB2-87C676612A8B}" srcId="{F0C37182-62A4-453E-A1AE-F7900D875027}" destId="{2C57B06D-7197-49EC-9448-F4A9304907C1}" srcOrd="1" destOrd="0" parTransId="{843554F3-259E-4979-8ECE-C571EBADC8DF}" sibTransId="{12B94FB7-5731-4412-BA6D-4994EE13C53C}"/>
    <dgm:cxn modelId="{F3E586E0-5FED-445D-9737-6F5CC2B5F63E}" srcId="{F0C37182-62A4-453E-A1AE-F7900D875027}" destId="{3B0A0835-57CD-4F74-A359-8AC37BDDED5B}" srcOrd="3" destOrd="0" parTransId="{B04EDB9E-BFF9-4B0B-994D-E46413B27ADC}" sibTransId="{C76151E6-54E9-4903-A7FB-EEDACDDF9BC8}"/>
    <dgm:cxn modelId="{68C3A88E-C37D-4391-A1C4-E14F2BC921F9}" type="presOf" srcId="{50EE5C88-7E50-4762-B596-4ED3AF1B1BEC}" destId="{E3E7A12D-28A7-432C-9523-7C65668066BD}" srcOrd="0" destOrd="0" presId="urn:microsoft.com/office/officeart/2005/8/layout/vList2"/>
    <dgm:cxn modelId="{D4678A79-905A-431B-8EA7-843F5797054A}" type="presOf" srcId="{3B0A0835-57CD-4F74-A359-8AC37BDDED5B}" destId="{A025907D-8DDF-4BF9-98B6-A5D1E46E75BA}" srcOrd="0" destOrd="0" presId="urn:microsoft.com/office/officeart/2005/8/layout/vList2"/>
    <dgm:cxn modelId="{88E7DFFB-8451-4BDE-8538-EBE12166FEB1}" type="presOf" srcId="{F0C37182-62A4-453E-A1AE-F7900D875027}" destId="{04DFC7F0-768D-4E50-94D1-E43BA31D2609}" srcOrd="0" destOrd="0" presId="urn:microsoft.com/office/officeart/2005/8/layout/vList2"/>
    <dgm:cxn modelId="{25610F8B-EDA8-4AF2-A5E5-BE610279DD7F}" srcId="{F0C37182-62A4-453E-A1AE-F7900D875027}" destId="{373B9356-0473-4BFD-B92F-BE761E37B3E2}" srcOrd="0" destOrd="0" parTransId="{A53FD38F-6DE4-465F-86C6-6DF0B7743056}" sibTransId="{184AC9E9-AE78-4EDF-BEB2-BB6ACF365E75}"/>
    <dgm:cxn modelId="{6EA7AA43-2027-4CC4-B4DD-BF141F098AC5}" type="presOf" srcId="{F5D651E7-2582-4E7B-BA05-20710A56C3D0}" destId="{12C3EC8F-FAA0-4A8C-ABDE-97E6A6E34FDD}" srcOrd="0" destOrd="0" presId="urn:microsoft.com/office/officeart/2005/8/layout/vList2"/>
    <dgm:cxn modelId="{A8B9B286-B8CE-4477-A932-2DA0355974D0}" srcId="{F0C37182-62A4-453E-A1AE-F7900D875027}" destId="{50EE5C88-7E50-4762-B596-4ED3AF1B1BEC}" srcOrd="2" destOrd="0" parTransId="{9A133B95-77E1-49A3-B02D-1586B570D894}" sibTransId="{7332918D-0CCA-4A4D-BEE5-52947096AE22}"/>
    <dgm:cxn modelId="{60FF4F1A-F99F-4D01-B110-BD6CB275F0D3}" type="presOf" srcId="{373B9356-0473-4BFD-B92F-BE761E37B3E2}" destId="{6274C309-F8F6-478E-8DEB-DD2C5378C3F6}" srcOrd="0" destOrd="0" presId="urn:microsoft.com/office/officeart/2005/8/layout/vList2"/>
    <dgm:cxn modelId="{F52EE900-39F4-4D71-9A01-728C67E8464F}" srcId="{F0C37182-62A4-453E-A1AE-F7900D875027}" destId="{F5D651E7-2582-4E7B-BA05-20710A56C3D0}" srcOrd="4" destOrd="0" parTransId="{C5CEE360-DE45-4DBE-B81E-3FADCB64DE16}" sibTransId="{584FB097-5C43-4BDB-AE69-61477610AB7B}"/>
    <dgm:cxn modelId="{ADA1910A-3415-4FF0-827A-1DF47D445597}" type="presParOf" srcId="{04DFC7F0-768D-4E50-94D1-E43BA31D2609}" destId="{6274C309-F8F6-478E-8DEB-DD2C5378C3F6}" srcOrd="0" destOrd="0" presId="urn:microsoft.com/office/officeart/2005/8/layout/vList2"/>
    <dgm:cxn modelId="{FC98886D-C29E-47A5-A282-4976AD7B974F}" type="presParOf" srcId="{04DFC7F0-768D-4E50-94D1-E43BA31D2609}" destId="{0D83BA6A-0BE1-422C-9E99-78AD70636BC0}" srcOrd="1" destOrd="0" presId="urn:microsoft.com/office/officeart/2005/8/layout/vList2"/>
    <dgm:cxn modelId="{A558809D-3A8B-41A7-8E6A-A0EC3BEF1123}" type="presParOf" srcId="{04DFC7F0-768D-4E50-94D1-E43BA31D2609}" destId="{25DA6658-EE77-47B5-9C54-316290CA62B4}" srcOrd="2" destOrd="0" presId="urn:microsoft.com/office/officeart/2005/8/layout/vList2"/>
    <dgm:cxn modelId="{7DB9E667-FBBC-421B-80B4-2A6AD9AD063D}" type="presParOf" srcId="{04DFC7F0-768D-4E50-94D1-E43BA31D2609}" destId="{710EC207-D6BE-4483-B459-56675FF1904B}" srcOrd="3" destOrd="0" presId="urn:microsoft.com/office/officeart/2005/8/layout/vList2"/>
    <dgm:cxn modelId="{D044B147-6FDB-46DC-8C78-131AC56E2DE4}" type="presParOf" srcId="{04DFC7F0-768D-4E50-94D1-E43BA31D2609}" destId="{E3E7A12D-28A7-432C-9523-7C65668066BD}" srcOrd="4" destOrd="0" presId="urn:microsoft.com/office/officeart/2005/8/layout/vList2"/>
    <dgm:cxn modelId="{E13E2AD5-E8CF-4912-B8A0-A25257DC6AE0}" type="presParOf" srcId="{04DFC7F0-768D-4E50-94D1-E43BA31D2609}" destId="{C710A06A-B0BE-494A-88AE-1F85D297E8D5}" srcOrd="5" destOrd="0" presId="urn:microsoft.com/office/officeart/2005/8/layout/vList2"/>
    <dgm:cxn modelId="{F01D171B-EB64-4E96-AA22-26351F6BD053}" type="presParOf" srcId="{04DFC7F0-768D-4E50-94D1-E43BA31D2609}" destId="{A025907D-8DDF-4BF9-98B6-A5D1E46E75BA}" srcOrd="6" destOrd="0" presId="urn:microsoft.com/office/officeart/2005/8/layout/vList2"/>
    <dgm:cxn modelId="{B781ECEC-1965-4816-AFA7-5807B460093A}" type="presParOf" srcId="{04DFC7F0-768D-4E50-94D1-E43BA31D2609}" destId="{E3597F0B-487F-4537-9A2F-9B540AE99CA9}" srcOrd="7" destOrd="0" presId="urn:microsoft.com/office/officeart/2005/8/layout/vList2"/>
    <dgm:cxn modelId="{B474B77E-671E-4B39-B31F-CA4B6BB45246}" type="presParOf" srcId="{04DFC7F0-768D-4E50-94D1-E43BA31D2609}" destId="{12C3EC8F-FAA0-4A8C-ABDE-97E6A6E34F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39C5F6-DD4B-47CC-A13F-76D22DD4B7B0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33A7DF-AF44-43A2-A568-2CDAFACEC3B9}">
      <dgm:prSet custT="1"/>
      <dgm:spPr/>
      <dgm:t>
        <a:bodyPr/>
        <a:lstStyle/>
        <a:p>
          <a:r>
            <a:rPr lang="ru-RU" sz="3700" dirty="0" smtClean="0"/>
            <a:t>-</a:t>
          </a:r>
          <a:r>
            <a:rPr lang="ru-RU" sz="2400" dirty="0" smtClean="0"/>
            <a:t>знакомство с содержанием сказки;</a:t>
          </a:r>
          <a:endParaRPr lang="ru-RU" sz="2400" dirty="0"/>
        </a:p>
      </dgm:t>
    </dgm:pt>
    <dgm:pt modelId="{A2CDAC8F-1151-43D8-98C6-1B6090FCDA60}" type="parTrans" cxnId="{BEE050B9-47F5-4BCC-9CB5-9FB9E7C40669}">
      <dgm:prSet/>
      <dgm:spPr/>
      <dgm:t>
        <a:bodyPr/>
        <a:lstStyle/>
        <a:p>
          <a:endParaRPr lang="ru-RU"/>
        </a:p>
      </dgm:t>
    </dgm:pt>
    <dgm:pt modelId="{C05561FA-778C-42B4-9AAE-99E22AA5A5FF}" type="sibTrans" cxnId="{BEE050B9-47F5-4BCC-9CB5-9FB9E7C40669}">
      <dgm:prSet/>
      <dgm:spPr/>
      <dgm:t>
        <a:bodyPr/>
        <a:lstStyle/>
        <a:p>
          <a:endParaRPr lang="ru-RU"/>
        </a:p>
      </dgm:t>
    </dgm:pt>
    <dgm:pt modelId="{0D41925B-58D8-4F49-9A52-4512C7A74E09}">
      <dgm:prSet custT="1"/>
      <dgm:spPr/>
      <dgm:t>
        <a:bodyPr/>
        <a:lstStyle/>
        <a:p>
          <a:r>
            <a:rPr lang="ru-RU" sz="2400" dirty="0" smtClean="0"/>
            <a:t>- вовлечение детей в деятельность;</a:t>
          </a:r>
          <a:endParaRPr lang="ru-RU" sz="2400" dirty="0"/>
        </a:p>
      </dgm:t>
    </dgm:pt>
    <dgm:pt modelId="{F80AB21A-902E-47BC-811D-D0E28008044A}" type="parTrans" cxnId="{56031851-8E5E-4F7F-A49B-D4BA5704CDBC}">
      <dgm:prSet/>
      <dgm:spPr/>
      <dgm:t>
        <a:bodyPr/>
        <a:lstStyle/>
        <a:p>
          <a:endParaRPr lang="ru-RU"/>
        </a:p>
      </dgm:t>
    </dgm:pt>
    <dgm:pt modelId="{D4269848-86BB-4EE4-9F7D-D79ECA0D78D3}" type="sibTrans" cxnId="{56031851-8E5E-4F7F-A49B-D4BA5704CDBC}">
      <dgm:prSet/>
      <dgm:spPr/>
      <dgm:t>
        <a:bodyPr/>
        <a:lstStyle/>
        <a:p>
          <a:endParaRPr lang="ru-RU"/>
        </a:p>
      </dgm:t>
    </dgm:pt>
    <dgm:pt modelId="{56A8A70E-1BF8-4AFB-875B-17128054DFC0}">
      <dgm:prSet custT="1"/>
      <dgm:spPr/>
      <dgm:t>
        <a:bodyPr/>
        <a:lstStyle/>
        <a:p>
          <a:r>
            <a:rPr lang="ru-RU" sz="2400" dirty="0" smtClean="0"/>
            <a:t>- инсценировка сказки</a:t>
          </a:r>
          <a:endParaRPr lang="ru-RU" sz="2400" dirty="0"/>
        </a:p>
      </dgm:t>
    </dgm:pt>
    <dgm:pt modelId="{97998169-B358-46C0-A908-554BE63B6DE1}" type="parTrans" cxnId="{0FA3D33B-6F77-4750-B62B-0391E3E31EDF}">
      <dgm:prSet/>
      <dgm:spPr/>
      <dgm:t>
        <a:bodyPr/>
        <a:lstStyle/>
        <a:p>
          <a:endParaRPr lang="ru-RU"/>
        </a:p>
      </dgm:t>
    </dgm:pt>
    <dgm:pt modelId="{B02690E9-9E04-4324-B392-DCAEBBD5AFC2}" type="sibTrans" cxnId="{0FA3D33B-6F77-4750-B62B-0391E3E31EDF}">
      <dgm:prSet/>
      <dgm:spPr/>
      <dgm:t>
        <a:bodyPr/>
        <a:lstStyle/>
        <a:p>
          <a:endParaRPr lang="ru-RU"/>
        </a:p>
      </dgm:t>
    </dgm:pt>
    <dgm:pt modelId="{46B839B8-93E7-4466-9894-620386B83059}" type="pres">
      <dgm:prSet presAssocID="{1139C5F6-DD4B-47CC-A13F-76D22DD4B7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97CBA5-8965-4AB3-89A5-5EB0F8ABFB25}" type="pres">
      <dgm:prSet presAssocID="{8433A7DF-AF44-43A2-A568-2CDAFACEC3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F8FB5-203C-4CD0-9BD1-01920FD0CBEB}" type="pres">
      <dgm:prSet presAssocID="{C05561FA-778C-42B4-9AAE-99E22AA5A5FF}" presName="spacer" presStyleCnt="0"/>
      <dgm:spPr/>
      <dgm:t>
        <a:bodyPr/>
        <a:lstStyle/>
        <a:p>
          <a:endParaRPr lang="ru-RU"/>
        </a:p>
      </dgm:t>
    </dgm:pt>
    <dgm:pt modelId="{BDEFA185-FD25-413D-ACAD-C3F3F4259FD1}" type="pres">
      <dgm:prSet presAssocID="{0D41925B-58D8-4F49-9A52-4512C7A74E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F7E8D-95F8-44F3-A0BC-A98CC17A1E34}" type="pres">
      <dgm:prSet presAssocID="{D4269848-86BB-4EE4-9F7D-D79ECA0D78D3}" presName="spacer" presStyleCnt="0"/>
      <dgm:spPr/>
      <dgm:t>
        <a:bodyPr/>
        <a:lstStyle/>
        <a:p>
          <a:endParaRPr lang="ru-RU"/>
        </a:p>
      </dgm:t>
    </dgm:pt>
    <dgm:pt modelId="{B82E6BD0-97D5-4E18-B096-B41F7B352143}" type="pres">
      <dgm:prSet presAssocID="{56A8A70E-1BF8-4AFB-875B-17128054DFC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95DFE-84A9-497A-B19F-687125563520}" type="presOf" srcId="{56A8A70E-1BF8-4AFB-875B-17128054DFC0}" destId="{B82E6BD0-97D5-4E18-B096-B41F7B352143}" srcOrd="0" destOrd="0" presId="urn:microsoft.com/office/officeart/2005/8/layout/vList2"/>
    <dgm:cxn modelId="{BEE050B9-47F5-4BCC-9CB5-9FB9E7C40669}" srcId="{1139C5F6-DD4B-47CC-A13F-76D22DD4B7B0}" destId="{8433A7DF-AF44-43A2-A568-2CDAFACEC3B9}" srcOrd="0" destOrd="0" parTransId="{A2CDAC8F-1151-43D8-98C6-1B6090FCDA60}" sibTransId="{C05561FA-778C-42B4-9AAE-99E22AA5A5FF}"/>
    <dgm:cxn modelId="{4BFF3E41-5C55-4984-B67F-F193CAC09D7F}" type="presOf" srcId="{8433A7DF-AF44-43A2-A568-2CDAFACEC3B9}" destId="{6B97CBA5-8965-4AB3-89A5-5EB0F8ABFB25}" srcOrd="0" destOrd="0" presId="urn:microsoft.com/office/officeart/2005/8/layout/vList2"/>
    <dgm:cxn modelId="{355E6C55-1CD7-46DF-9EB2-35F1880ABD11}" type="presOf" srcId="{1139C5F6-DD4B-47CC-A13F-76D22DD4B7B0}" destId="{46B839B8-93E7-4466-9894-620386B83059}" srcOrd="0" destOrd="0" presId="urn:microsoft.com/office/officeart/2005/8/layout/vList2"/>
    <dgm:cxn modelId="{56031851-8E5E-4F7F-A49B-D4BA5704CDBC}" srcId="{1139C5F6-DD4B-47CC-A13F-76D22DD4B7B0}" destId="{0D41925B-58D8-4F49-9A52-4512C7A74E09}" srcOrd="1" destOrd="0" parTransId="{F80AB21A-902E-47BC-811D-D0E28008044A}" sibTransId="{D4269848-86BB-4EE4-9F7D-D79ECA0D78D3}"/>
    <dgm:cxn modelId="{0FA3D33B-6F77-4750-B62B-0391E3E31EDF}" srcId="{1139C5F6-DD4B-47CC-A13F-76D22DD4B7B0}" destId="{56A8A70E-1BF8-4AFB-875B-17128054DFC0}" srcOrd="2" destOrd="0" parTransId="{97998169-B358-46C0-A908-554BE63B6DE1}" sibTransId="{B02690E9-9E04-4324-B392-DCAEBBD5AFC2}"/>
    <dgm:cxn modelId="{2831BB2C-8A60-4115-ABF9-A75553B2AB4A}" type="presOf" srcId="{0D41925B-58D8-4F49-9A52-4512C7A74E09}" destId="{BDEFA185-FD25-413D-ACAD-C3F3F4259FD1}" srcOrd="0" destOrd="0" presId="urn:microsoft.com/office/officeart/2005/8/layout/vList2"/>
    <dgm:cxn modelId="{00CBF7F8-2111-49F4-A393-D28FFC0C5558}" type="presParOf" srcId="{46B839B8-93E7-4466-9894-620386B83059}" destId="{6B97CBA5-8965-4AB3-89A5-5EB0F8ABFB25}" srcOrd="0" destOrd="0" presId="urn:microsoft.com/office/officeart/2005/8/layout/vList2"/>
    <dgm:cxn modelId="{6830B93B-EE75-408C-8724-42F50D799C0D}" type="presParOf" srcId="{46B839B8-93E7-4466-9894-620386B83059}" destId="{D0AF8FB5-203C-4CD0-9BD1-01920FD0CBEB}" srcOrd="1" destOrd="0" presId="urn:microsoft.com/office/officeart/2005/8/layout/vList2"/>
    <dgm:cxn modelId="{128FB5FA-273B-4F9C-AE12-8BC6BB673E68}" type="presParOf" srcId="{46B839B8-93E7-4466-9894-620386B83059}" destId="{BDEFA185-FD25-413D-ACAD-C3F3F4259FD1}" srcOrd="2" destOrd="0" presId="urn:microsoft.com/office/officeart/2005/8/layout/vList2"/>
    <dgm:cxn modelId="{824EE7C9-3FE7-46CC-BB9E-6820BE5E377D}" type="presParOf" srcId="{46B839B8-93E7-4466-9894-620386B83059}" destId="{818F7E8D-95F8-44F3-A0BC-A98CC17A1E34}" srcOrd="3" destOrd="0" presId="urn:microsoft.com/office/officeart/2005/8/layout/vList2"/>
    <dgm:cxn modelId="{5C45BD7F-8A99-470F-B6D9-07082E1B05CE}" type="presParOf" srcId="{46B839B8-93E7-4466-9894-620386B83059}" destId="{B82E6BD0-97D5-4E18-B096-B41F7B3521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4C309-F8F6-478E-8DEB-DD2C5378C3F6}">
      <dsp:nvSpPr>
        <dsp:cNvPr id="0" name=""/>
        <dsp:cNvSpPr/>
      </dsp:nvSpPr>
      <dsp:spPr>
        <a:xfrm>
          <a:off x="0" y="118"/>
          <a:ext cx="8786874" cy="1389847"/>
        </a:xfrm>
        <a:prstGeom prst="roundRect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 </a:t>
          </a:r>
          <a:r>
            <a:rPr lang="ru-RU" sz="2200" kern="1200" smtClean="0"/>
            <a:t>отношение к родине, стране, политике государства, к другим странам и народам (гражданственность, патриотизм, уважение к другим народам и странам); </a:t>
          </a:r>
          <a:endParaRPr lang="ru-RU" sz="2200" kern="1200" dirty="0"/>
        </a:p>
      </dsp:txBody>
      <dsp:txXfrm>
        <a:off x="67847" y="67965"/>
        <a:ext cx="8651180" cy="1254153"/>
      </dsp:txXfrm>
    </dsp:sp>
    <dsp:sp modelId="{25DA6658-EE77-47B5-9C54-316290CA62B4}">
      <dsp:nvSpPr>
        <dsp:cNvPr id="0" name=""/>
        <dsp:cNvSpPr/>
      </dsp:nvSpPr>
      <dsp:spPr>
        <a:xfrm>
          <a:off x="0" y="1399517"/>
          <a:ext cx="8786874" cy="1066954"/>
        </a:xfrm>
        <a:prstGeom prst="roundRect">
          <a:avLst/>
        </a:prstGeom>
        <a:gradFill rotWithShape="0">
          <a:gsLst>
            <a:gs pos="28000">
              <a:schemeClr val="accent3">
                <a:hueOff val="1156379"/>
                <a:satOff val="-6199"/>
                <a:lumOff val="-834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1156379"/>
                <a:satOff val="-6199"/>
                <a:lumOff val="-834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 отношение к людям (демократизм, коллективизм, гуманность, культура общения и др.);  </a:t>
          </a:r>
          <a:endParaRPr lang="ru-RU" sz="2200" kern="1200" dirty="0"/>
        </a:p>
      </dsp:txBody>
      <dsp:txXfrm>
        <a:off x="52084" y="1451601"/>
        <a:ext cx="8682706" cy="962786"/>
      </dsp:txXfrm>
    </dsp:sp>
    <dsp:sp modelId="{E3E7A12D-28A7-432C-9523-7C65668066BD}">
      <dsp:nvSpPr>
        <dsp:cNvPr id="0" name=""/>
        <dsp:cNvSpPr/>
      </dsp:nvSpPr>
      <dsp:spPr>
        <a:xfrm>
          <a:off x="0" y="2476023"/>
          <a:ext cx="8786874" cy="775580"/>
        </a:xfrm>
        <a:prstGeom prst="roundRect">
          <a:avLst/>
        </a:prstGeom>
        <a:gradFill rotWithShape="0">
          <a:gsLst>
            <a:gs pos="28000">
              <a:schemeClr val="accent3">
                <a:hueOff val="2312758"/>
                <a:satOff val="-12398"/>
                <a:lumOff val="-166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2312758"/>
                <a:satOff val="-12398"/>
                <a:lumOff val="-166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отношение к себе (честность, скромность, принципиальность и др.);</a:t>
          </a:r>
          <a:endParaRPr lang="ru-RU" sz="2200" kern="1200" dirty="0"/>
        </a:p>
      </dsp:txBody>
      <dsp:txXfrm>
        <a:off x="37861" y="2513884"/>
        <a:ext cx="8711152" cy="699858"/>
      </dsp:txXfrm>
    </dsp:sp>
    <dsp:sp modelId="{A025907D-8DDF-4BF9-98B6-A5D1E46E75BA}">
      <dsp:nvSpPr>
        <dsp:cNvPr id="0" name=""/>
        <dsp:cNvSpPr/>
      </dsp:nvSpPr>
      <dsp:spPr>
        <a:xfrm>
          <a:off x="0" y="3261155"/>
          <a:ext cx="8786874" cy="1066954"/>
        </a:xfrm>
        <a:prstGeom prst="roundRect">
          <a:avLst/>
        </a:prstGeom>
        <a:gradFill rotWithShape="0">
          <a:gsLst>
            <a:gs pos="28000">
              <a:schemeClr val="accent3">
                <a:hueOff val="3469137"/>
                <a:satOff val="-18597"/>
                <a:lumOff val="-2501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3469137"/>
                <a:satOff val="-18597"/>
                <a:lumOff val="-2501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отношение к труду (трудолюбие, добросовестность, ответственность, дисциплинированность и др.); </a:t>
          </a:r>
          <a:endParaRPr lang="ru-RU" sz="2200" kern="1200" dirty="0"/>
        </a:p>
      </dsp:txBody>
      <dsp:txXfrm>
        <a:off x="52084" y="3313239"/>
        <a:ext cx="8682706" cy="962786"/>
      </dsp:txXfrm>
    </dsp:sp>
    <dsp:sp modelId="{12C3EC8F-FAA0-4A8C-ABDE-97E6A6E34FDD}">
      <dsp:nvSpPr>
        <dsp:cNvPr id="0" name=""/>
        <dsp:cNvSpPr/>
      </dsp:nvSpPr>
      <dsp:spPr>
        <a:xfrm>
          <a:off x="0" y="4337661"/>
          <a:ext cx="8786874" cy="1377236"/>
        </a:xfrm>
        <a:prstGeom prst="roundRect">
          <a:avLst/>
        </a:prstGeom>
        <a:gradFill rotWithShape="0">
          <a:gsLst>
            <a:gs pos="28000">
              <a:schemeClr val="accent3">
                <a:hueOff val="4625516"/>
                <a:satOff val="-24796"/>
                <a:lumOff val="-3334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отношение к природе, материальным ценностям, общественному достоянию (экологическая культура, бережливость, забота о сохранении общественного достояния, личных вещей).</a:t>
          </a:r>
          <a:endParaRPr lang="ru-RU" sz="2200" kern="1200" dirty="0"/>
        </a:p>
      </dsp:txBody>
      <dsp:txXfrm>
        <a:off x="67231" y="4404892"/>
        <a:ext cx="8652412" cy="1242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7CBA5-8965-4AB3-89A5-5EB0F8ABFB25}">
      <dsp:nvSpPr>
        <dsp:cNvPr id="0" name=""/>
        <dsp:cNvSpPr/>
      </dsp:nvSpPr>
      <dsp:spPr>
        <a:xfrm>
          <a:off x="0" y="828"/>
          <a:ext cx="8329642" cy="705999"/>
        </a:xfrm>
        <a:prstGeom prst="roundRect">
          <a:avLst/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-</a:t>
          </a:r>
          <a:r>
            <a:rPr lang="ru-RU" sz="2400" kern="1200" dirty="0" smtClean="0"/>
            <a:t>знакомство с содержанием сказки;</a:t>
          </a:r>
          <a:endParaRPr lang="ru-RU" sz="2400" kern="1200" dirty="0"/>
        </a:p>
      </dsp:txBody>
      <dsp:txXfrm>
        <a:off x="34464" y="35292"/>
        <a:ext cx="8260714" cy="637071"/>
      </dsp:txXfrm>
    </dsp:sp>
    <dsp:sp modelId="{BDEFA185-FD25-413D-ACAD-C3F3F4259FD1}">
      <dsp:nvSpPr>
        <dsp:cNvPr id="0" name=""/>
        <dsp:cNvSpPr/>
      </dsp:nvSpPr>
      <dsp:spPr>
        <a:xfrm>
          <a:off x="0" y="718569"/>
          <a:ext cx="8329642" cy="705999"/>
        </a:xfrm>
        <a:prstGeom prst="roundRect">
          <a:avLst/>
        </a:prstGeom>
        <a:gradFill rotWithShape="0">
          <a:gsLst>
            <a:gs pos="28000">
              <a:schemeClr val="accent5">
                <a:hueOff val="-515611"/>
                <a:satOff val="-6008"/>
                <a:lumOff val="-1079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515611"/>
                <a:satOff val="-6008"/>
                <a:lumOff val="-1079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вовлечение детей в деятельность;</a:t>
          </a:r>
          <a:endParaRPr lang="ru-RU" sz="2400" kern="1200" dirty="0"/>
        </a:p>
      </dsp:txBody>
      <dsp:txXfrm>
        <a:off x="34464" y="753033"/>
        <a:ext cx="8260714" cy="637071"/>
      </dsp:txXfrm>
    </dsp:sp>
    <dsp:sp modelId="{B82E6BD0-97D5-4E18-B096-B41F7B352143}">
      <dsp:nvSpPr>
        <dsp:cNvPr id="0" name=""/>
        <dsp:cNvSpPr/>
      </dsp:nvSpPr>
      <dsp:spPr>
        <a:xfrm>
          <a:off x="0" y="1436311"/>
          <a:ext cx="8329642" cy="705999"/>
        </a:xfrm>
        <a:prstGeom prst="roundRect">
          <a:avLst/>
        </a:prstGeom>
        <a:gradFill rotWithShape="0">
          <a:gsLst>
            <a:gs pos="28000">
              <a:schemeClr val="accent5">
                <a:hueOff val="-1031223"/>
                <a:satOff val="-12017"/>
                <a:lumOff val="-215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инсценировка сказки</a:t>
          </a:r>
          <a:endParaRPr lang="ru-RU" sz="2400" kern="1200" dirty="0"/>
        </a:p>
      </dsp:txBody>
      <dsp:txXfrm>
        <a:off x="34464" y="1470775"/>
        <a:ext cx="8260714" cy="637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6AD-3DB2-4A89-9190-5DDF49898CFE}" type="datetimeFigureOut">
              <a:rPr lang="ru-RU" smtClean="0"/>
              <a:pPr/>
              <a:t>пн 21.02.22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7E9-EA9A-4F20-81D6-125761C347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6AD-3DB2-4A89-9190-5DDF49898CFE}" type="datetimeFigureOut">
              <a:rPr lang="ru-RU" smtClean="0"/>
              <a:pPr/>
              <a:t>пн 21.02.22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7E9-EA9A-4F20-81D6-125761C34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6AD-3DB2-4A89-9190-5DDF49898CFE}" type="datetimeFigureOut">
              <a:rPr lang="ru-RU" smtClean="0"/>
              <a:pPr/>
              <a:t>пн 21.02.22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7E9-EA9A-4F20-81D6-125761C34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6AD-3DB2-4A89-9190-5DDF49898CFE}" type="datetimeFigureOut">
              <a:rPr lang="ru-RU" smtClean="0"/>
              <a:pPr/>
              <a:t>пн 21.02.22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7E9-EA9A-4F20-81D6-125761C347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6AD-3DB2-4A89-9190-5DDF49898CFE}" type="datetimeFigureOut">
              <a:rPr lang="ru-RU" smtClean="0"/>
              <a:pPr/>
              <a:t>пн 21.02.22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7E9-EA9A-4F20-81D6-125761C34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6AD-3DB2-4A89-9190-5DDF49898CFE}" type="datetimeFigureOut">
              <a:rPr lang="ru-RU" smtClean="0"/>
              <a:pPr/>
              <a:t>пн 21.02.22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7E9-EA9A-4F20-81D6-125761C347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6AD-3DB2-4A89-9190-5DDF49898CFE}" type="datetimeFigureOut">
              <a:rPr lang="ru-RU" smtClean="0"/>
              <a:pPr/>
              <a:t>пн 21.02.22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7E9-EA9A-4F20-81D6-125761C347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6AD-3DB2-4A89-9190-5DDF49898CFE}" type="datetimeFigureOut">
              <a:rPr lang="ru-RU" smtClean="0"/>
              <a:pPr/>
              <a:t>пн 21.02.22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7E9-EA9A-4F20-81D6-125761C34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6AD-3DB2-4A89-9190-5DDF49898CFE}" type="datetimeFigureOut">
              <a:rPr lang="ru-RU" smtClean="0"/>
              <a:pPr/>
              <a:t>пн 21.02.22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7E9-EA9A-4F20-81D6-125761C34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6AD-3DB2-4A89-9190-5DDF49898CFE}" type="datetimeFigureOut">
              <a:rPr lang="ru-RU" smtClean="0"/>
              <a:pPr/>
              <a:t>пн 21.02.22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7E9-EA9A-4F20-81D6-125761C34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B6AD-3DB2-4A89-9190-5DDF49898CFE}" type="datetimeFigureOut">
              <a:rPr lang="ru-RU" smtClean="0"/>
              <a:pPr/>
              <a:t>пн 21.02.22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737E9-EA9A-4F20-81D6-125761C347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46B6AD-3DB2-4A89-9190-5DDF49898CFE}" type="datetimeFigureOut">
              <a:rPr lang="ru-RU" smtClean="0"/>
              <a:pPr/>
              <a:t>пн 21.02.22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C737E9-EA9A-4F20-81D6-125761C34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620688"/>
            <a:ext cx="864096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 Презентация из опыта работы: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  <a:cs typeface="Aharoni" pitchFamily="2" charset="-79"/>
              </a:rPr>
              <a:t>«Воспитание нравственных качеств детей дошкольного возраста посредством русских народных сказок»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6135" y="5024940"/>
            <a:ext cx="4497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Подготовила воспитатель: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Петраш Елена Александровна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9402" name="Picture 10" descr="https://otvet.imgsmail.ru/download/u_7a8c38b78cca30975563bab5e9ed68f2_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84984"/>
            <a:ext cx="1589663" cy="1512168"/>
          </a:xfrm>
          <a:prstGeom prst="rect">
            <a:avLst/>
          </a:prstGeom>
          <a:noFill/>
        </p:spPr>
      </p:pic>
      <p:pic>
        <p:nvPicPr>
          <p:cNvPr id="15362" name="Picture 2" descr="https://yt3.ggpht.com/a/AATXAJyVy-FryloEKZuX6LRhjVhxHr5xJdacBZk3UGWaew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168352" cy="3168352"/>
          </a:xfrm>
          <a:prstGeom prst="rect">
            <a:avLst/>
          </a:prstGeom>
          <a:noFill/>
        </p:spPr>
      </p:pic>
      <p:pic>
        <p:nvPicPr>
          <p:cNvPr id="15364" name="Picture 4" descr="https://illustrators.ru/uploads/illustration/image/425702/main_425702_origina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670376"/>
            <a:ext cx="2304256" cy="21876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17"/>
    </mc:Choice>
    <mc:Fallback>
      <p:transition spd="slow" advTm="105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370340"/>
            <a:ext cx="8229600" cy="413877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/>
              <a:t>Сказкотерапия - это система развития эмоционального интеллекта, с использованием различных методов развивается самосознание, саморегуляция, социальная чуткость и способность управлять отношениями.</a:t>
            </a:r>
          </a:p>
          <a:p>
            <a:endParaRPr lang="ru-RU" sz="3200" b="1" dirty="0"/>
          </a:p>
        </p:txBody>
      </p:sp>
      <p:pic>
        <p:nvPicPr>
          <p:cNvPr id="4" name="Picture 10" descr="https://otvet.imgsmail.ru/download/u_7a8c38b78cca30975563bab5e9ed68f2_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9071" y="4869160"/>
            <a:ext cx="1484929" cy="1412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72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94"/>
    </mc:Choice>
    <mc:Fallback>
      <p:transition spd="slow" advTm="2069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29642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Самыми  целесообразными методами  формирования нравственных качеств у детей, являются: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571472" y="1428737"/>
          <a:ext cx="8329642" cy="2143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1428728" y="3786190"/>
            <a:ext cx="642942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Методы ознакомления со сказкой: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5857892"/>
            <a:ext cx="242889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</a:rPr>
              <a:t>рассказывание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4857760"/>
            <a:ext cx="250033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дидактические игры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15140" y="4786322"/>
            <a:ext cx="221457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чтение воспитателя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5643578"/>
            <a:ext cx="2143140" cy="1214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литературные викторины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000496" y="4857760"/>
            <a:ext cx="21431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0021654">
            <a:off x="7755006" y="4251393"/>
            <a:ext cx="343726" cy="582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52092">
            <a:off x="1140950" y="4273433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429256" y="4857760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58"/>
    </mc:Choice>
    <mc:Fallback>
      <p:transition spd="slow" advTm="2615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67600" cy="511156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Этапы работы со сказкой: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98072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dirty="0" smtClean="0"/>
              <a:t>Эмоциональное восприятие сказки детьми 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70" y="1227176"/>
            <a:ext cx="3287545" cy="43833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7970" y="5846763"/>
            <a:ext cx="27867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Знакомство детей с русской народной сказкой 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04" y="2348879"/>
            <a:ext cx="3298147" cy="43975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98"/>
    </mc:Choice>
    <mc:Fallback>
      <p:transition spd="slow" advTm="1089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2872" y="5949280"/>
            <a:ext cx="4059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Художественная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129" y="9549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000" b="1" dirty="0"/>
              <a:t>Подготовка к самостоятельной деятельности 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528392" cy="47045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60" y="836712"/>
            <a:ext cx="3714750" cy="495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29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11"/>
    </mc:Choice>
    <mc:Fallback>
      <p:transition spd="slow" advTm="1131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12968" cy="5289768"/>
          </a:xfrm>
        </p:spPr>
        <p:txBody>
          <a:bodyPr/>
          <a:lstStyle/>
          <a:p>
            <a:pPr marL="45720" indent="0">
              <a:buNone/>
            </a:pPr>
            <a:endParaRPr lang="ru-RU" sz="4000" b="1" dirty="0" smtClean="0"/>
          </a:p>
          <a:p>
            <a:pPr marL="45720" indent="0">
              <a:buNone/>
            </a:pPr>
            <a:endParaRPr lang="ru-RU" sz="4000" b="1" dirty="0"/>
          </a:p>
          <a:p>
            <a:pPr marL="45720" indent="0">
              <a:buNone/>
            </a:pPr>
            <a:endParaRPr lang="ru-RU" sz="4000" b="1" dirty="0" smtClean="0"/>
          </a:p>
          <a:p>
            <a:pPr marL="45720" indent="0" algn="ctr">
              <a:buNone/>
            </a:pP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    Приемы </a:t>
            </a:r>
            <a:r>
              <a:rPr lang="ru-RU" sz="3200" b="1" dirty="0">
                <a:solidFill>
                  <a:srgbClr val="FF0000"/>
                </a:solidFill>
              </a:rPr>
              <a:t>формирования восприятия сказки: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6136" y="5089020"/>
            <a:ext cx="3168352" cy="1148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выразительность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чтения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71057" y="888505"/>
            <a:ext cx="2664296" cy="12647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драматизация и театрализация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сказки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888505"/>
            <a:ext cx="2304256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повторность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чтения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017012"/>
            <a:ext cx="2736304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выборочность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чтения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888505"/>
            <a:ext cx="2880320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просмотр иллюстраций</a:t>
            </a:r>
          </a:p>
          <a:p>
            <a:pPr algn="ctr"/>
            <a:endParaRPr lang="ru-RU" dirty="0"/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2051720" y="3645024"/>
            <a:ext cx="432048" cy="13719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7020272" y="3645024"/>
            <a:ext cx="360040" cy="13719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2051720" y="2153242"/>
            <a:ext cx="576064" cy="9877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4355976" y="2040633"/>
            <a:ext cx="504056" cy="9563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7200292" y="2153242"/>
            <a:ext cx="540060" cy="9877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8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91"/>
    </mc:Choice>
    <mc:Fallback>
      <p:transition spd="slow" advTm="1579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737"/>
            <a:ext cx="6512511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Используя русские народные сказки, при формировании нравственных качеств  планируется добиться следующих результатов: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2060848"/>
            <a:ext cx="8208912" cy="42096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формирование </a:t>
            </a:r>
            <a:r>
              <a:rPr lang="ru-RU" dirty="0"/>
              <a:t>позитивного отношения ребенка к окружающему миру, другим людям и самому себе, иерархичность отношений со взрослыми и сверстниками, создание оптимистической детской картины мира;</a:t>
            </a:r>
          </a:p>
          <a:p>
            <a:pPr lvl="0"/>
            <a:r>
              <a:rPr lang="ru-RU" dirty="0"/>
              <a:t>готовность проявлять совместное сострадание и радость;</a:t>
            </a:r>
          </a:p>
          <a:p>
            <a:pPr lvl="0"/>
            <a:r>
              <a:rPr lang="ru-RU" dirty="0"/>
              <a:t>развитие творческих способностей через ознакомление с русскими народными сказками;</a:t>
            </a:r>
          </a:p>
          <a:p>
            <a:r>
              <a:rPr lang="ru-RU" dirty="0"/>
              <a:t>Критерии эффективности:</a:t>
            </a:r>
          </a:p>
          <a:p>
            <a:pPr lvl="0"/>
            <a:r>
              <a:rPr lang="ru-RU" dirty="0"/>
              <a:t>уровень освоения образовательной программы;</a:t>
            </a:r>
          </a:p>
          <a:p>
            <a:pPr lvl="0"/>
            <a:r>
              <a:rPr lang="ru-RU" dirty="0"/>
              <a:t>удовлетворение родителей качеством образования;</a:t>
            </a:r>
          </a:p>
          <a:p>
            <a:pPr lvl="0"/>
            <a:r>
              <a:rPr lang="ru-RU" dirty="0"/>
              <a:t>информационно-методическая обеспеченность.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15"/>
    </mc:Choice>
    <mc:Fallback>
      <p:transition spd="slow" advTm="3541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Сказка </a:t>
            </a:r>
            <a:r>
              <a:rPr lang="ru-RU" sz="2800" b="1" dirty="0">
                <a:solidFill>
                  <a:srgbClr val="002060"/>
                </a:solidFill>
              </a:rPr>
              <a:t>- богатый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материал, который может быть использован в нескольких </a:t>
            </a:r>
            <a:r>
              <a:rPr lang="ru-RU" sz="2800" b="1" u="sng" dirty="0">
                <a:solidFill>
                  <a:srgbClr val="002060"/>
                </a:solidFill>
              </a:rPr>
              <a:t>аспектах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12968" cy="47525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/>
              <a:t>1. Использование сказки, как метафоры (текст и образы сказок вызывают свободные ассоциации, касающиеся личности, личной жизни ребенка)</a:t>
            </a:r>
          </a:p>
          <a:p>
            <a:r>
              <a:rPr lang="ru-RU" dirty="0"/>
              <a:t>2. Рисование по мотивам сказки </a:t>
            </a:r>
            <a:r>
              <a:rPr lang="ru-RU" i="1" dirty="0"/>
              <a:t>(свободные ассоциации проявляются в рисунке)</a:t>
            </a:r>
            <a:endParaRPr lang="ru-RU" dirty="0"/>
          </a:p>
          <a:p>
            <a:r>
              <a:rPr lang="ru-RU" dirty="0"/>
              <a:t>3. Обсуждение поведения и мотивов действий персонажа (служит поводом к обсуждению ценностей поведения человека </a:t>
            </a:r>
            <a:r>
              <a:rPr lang="ru-RU" i="1" dirty="0"/>
              <a:t>«хорошо - плохо»</a:t>
            </a:r>
            <a:r>
              <a:rPr lang="ru-RU" dirty="0"/>
              <a:t>)</a:t>
            </a:r>
          </a:p>
          <a:p>
            <a:r>
              <a:rPr lang="ru-RU" dirty="0"/>
              <a:t>4. Проигрывание эпизодов сказки (дает возможность ребенку почувствовать эмоционально значимые ситуации и проиграть эмоции)</a:t>
            </a:r>
          </a:p>
          <a:p>
            <a:r>
              <a:rPr lang="ru-RU" dirty="0"/>
              <a:t>5. Использование сказки как притчи – нравоучения </a:t>
            </a:r>
            <a:r>
              <a:rPr lang="ru-RU" i="1" dirty="0"/>
              <a:t>(подсказка варианта разрешения ситуации)</a:t>
            </a:r>
            <a:endParaRPr lang="ru-RU" dirty="0"/>
          </a:p>
          <a:p>
            <a:r>
              <a:rPr lang="ru-RU" dirty="0"/>
              <a:t>6. Творческая работа по мотивам сказки </a:t>
            </a:r>
            <a:r>
              <a:rPr lang="ru-RU" i="1" dirty="0"/>
              <a:t>(дописывание, переписывание, работа со сказкой)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60"/>
    </mc:Choice>
    <mc:Fallback>
      <p:transition spd="slow" advTm="3106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193" y="4365104"/>
            <a:ext cx="6512511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Основные приемы работы со сказкой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/>
              <a:t>1</a:t>
            </a:r>
            <a:r>
              <a:rPr lang="ru-RU" sz="4000" b="1" dirty="0"/>
              <a:t>. Анализ сказок</a:t>
            </a:r>
            <a:endParaRPr lang="ru-RU" sz="4000" dirty="0"/>
          </a:p>
          <a:p>
            <a:r>
              <a:rPr lang="ru-RU" sz="4000" b="1" dirty="0"/>
              <a:t>2. Рассказывание сказок</a:t>
            </a:r>
            <a:endParaRPr lang="ru-RU" sz="4000" dirty="0"/>
          </a:p>
          <a:p>
            <a:r>
              <a:rPr lang="ru-RU" sz="4000" b="1" dirty="0"/>
              <a:t>3. Переписывание сказок</a:t>
            </a:r>
            <a:endParaRPr lang="ru-RU" sz="4000" dirty="0"/>
          </a:p>
          <a:p>
            <a:r>
              <a:rPr lang="ru-RU" sz="4000" b="1" dirty="0"/>
              <a:t>4. Постановка сказки с помощью кукол</a:t>
            </a:r>
            <a:endParaRPr lang="ru-RU" sz="4000" dirty="0"/>
          </a:p>
          <a:p>
            <a:r>
              <a:rPr lang="ru-RU" sz="4000" b="1" dirty="0"/>
              <a:t>5. Сочинение сказок</a:t>
            </a:r>
            <a:endParaRPr lang="ru-RU" sz="4000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10" descr="https://otvet.imgsmail.ru/download/u_7a8c38b78cca30975563bab5e9ed68f2_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653136"/>
            <a:ext cx="1484929" cy="14125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94"/>
    </mc:Choice>
    <mc:Fallback>
      <p:transition spd="slow" advTm="1869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Виды </a:t>
            </a:r>
            <a:r>
              <a:rPr lang="ru-RU" sz="4000" b="1" dirty="0">
                <a:solidFill>
                  <a:srgbClr val="002060"/>
                </a:solidFill>
              </a:rPr>
              <a:t>творческих работ по мотивам сказок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96289" y="188640"/>
            <a:ext cx="8640960" cy="48577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/>
              <a:t>1.Знакомые герои в новых обстоятельствах</a:t>
            </a:r>
            <a:endParaRPr lang="ru-RU" dirty="0"/>
          </a:p>
          <a:p>
            <a:r>
              <a:rPr lang="ru-RU" b="1" dirty="0"/>
              <a:t>2. Коллаж из </a:t>
            </a:r>
            <a:r>
              <a:rPr lang="ru-RU" b="1" dirty="0">
                <a:solidFill>
                  <a:schemeClr val="tx1"/>
                </a:solidFill>
              </a:rPr>
              <a:t>сказок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/>
              <a:t>3. Сказка от считалки</a:t>
            </a:r>
            <a:endParaRPr lang="ru-RU" dirty="0"/>
          </a:p>
          <a:p>
            <a:r>
              <a:rPr lang="ru-RU" b="1" dirty="0"/>
              <a:t>4. Сказки от «живых» капель и клякс.</a:t>
            </a:r>
            <a:endParaRPr lang="ru-RU" dirty="0"/>
          </a:p>
          <a:p>
            <a:r>
              <a:rPr lang="ru-RU" b="1" dirty="0"/>
              <a:t>5. «А что потом?»</a:t>
            </a:r>
            <a:endParaRPr lang="ru-RU" dirty="0"/>
          </a:p>
          <a:p>
            <a:r>
              <a:rPr lang="ru-RU" b="1" dirty="0"/>
              <a:t>6. Изменение ситуации в знакомых сказках</a:t>
            </a:r>
            <a:endParaRPr lang="ru-RU" dirty="0"/>
          </a:p>
          <a:p>
            <a:r>
              <a:rPr lang="ru-RU" b="1" dirty="0"/>
              <a:t>7. Перевирание </a:t>
            </a:r>
            <a:r>
              <a:rPr lang="ru-RU" b="1" dirty="0" smtClean="0"/>
              <a:t>сказки</a:t>
            </a:r>
          </a:p>
          <a:p>
            <a:r>
              <a:rPr lang="ru-RU" b="1" dirty="0"/>
              <a:t>8. Сказки, но по-новому</a:t>
            </a:r>
            <a:endParaRPr lang="ru-RU" dirty="0"/>
          </a:p>
          <a:p>
            <a:r>
              <a:rPr lang="ru-RU" b="1" dirty="0"/>
              <a:t>9. Сказки от превращений</a:t>
            </a:r>
            <a:endParaRPr lang="ru-RU" dirty="0"/>
          </a:p>
          <a:p>
            <a:r>
              <a:rPr lang="ru-RU" b="1" dirty="0"/>
              <a:t>10. «Салат из сказок»</a:t>
            </a:r>
            <a:endParaRPr lang="ru-RU" dirty="0"/>
          </a:p>
          <a:p>
            <a:r>
              <a:rPr lang="ru-RU" b="1" dirty="0"/>
              <a:t>11. Словесная режиссерская игра</a:t>
            </a:r>
            <a:endParaRPr lang="ru-RU" dirty="0"/>
          </a:p>
          <a:p>
            <a:r>
              <a:rPr lang="ru-RU" b="1" dirty="0"/>
              <a:t>12. </a:t>
            </a:r>
            <a:r>
              <a:rPr lang="ru-RU" b="1" dirty="0" err="1"/>
              <a:t>Психогимнастика</a:t>
            </a:r>
            <a:endParaRPr lang="ru-RU" dirty="0"/>
          </a:p>
          <a:p>
            <a:r>
              <a:rPr lang="ru-RU" b="1" dirty="0"/>
              <a:t>13. Словесное комментирование</a:t>
            </a:r>
            <a:endParaRPr lang="ru-RU" dirty="0"/>
          </a:p>
          <a:p>
            <a:r>
              <a:rPr lang="ru-RU" b="1" dirty="0"/>
              <a:t>14. Совместная словесная импровизация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10" descr="https://otvet.imgsmail.ru/download/u_7a8c38b78cca30975563bab5e9ed68f2_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725144"/>
            <a:ext cx="1484929" cy="14125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87"/>
    </mc:Choice>
    <mc:Fallback>
      <p:transition spd="slow" advTm="4148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</a:t>
            </a:r>
            <a:r>
              <a:rPr lang="ru-RU" sz="3200" dirty="0" smtClean="0"/>
              <a:t> </a:t>
            </a:r>
            <a:r>
              <a:rPr lang="ru-RU" sz="3200" dirty="0"/>
              <a:t>помощью сказок детям дошкольного возраста можно преподавать основы нравственности, знакомить их с моральными законами, обычаями, взаимоотношениями людей. Своеобразие сказок позволяет это делать без принуждения, в занимательной форме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69059"/>
            <a:ext cx="3347863" cy="251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95958"/>
            <a:ext cx="2414042" cy="248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27252"/>
            <a:ext cx="2536130" cy="29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18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43"/>
    </mc:Choice>
    <mc:Fallback>
      <p:transition spd="slow" advTm="2084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424936" cy="50017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Целью </a:t>
            </a:r>
            <a:r>
              <a:rPr lang="ru-RU" sz="3200" b="1" dirty="0">
                <a:solidFill>
                  <a:srgbClr val="002060"/>
                </a:solidFill>
              </a:rPr>
              <a:t>сказок должно быть развитие в ребенке данных от природы </a:t>
            </a:r>
            <a:r>
              <a:rPr lang="ru-RU" sz="3200" b="1" dirty="0" smtClean="0">
                <a:solidFill>
                  <a:srgbClr val="002060"/>
                </a:solidFill>
              </a:rPr>
              <a:t>эмоций</a:t>
            </a:r>
            <a:endParaRPr lang="ru-RU" sz="3000" dirty="0" smtClean="0">
              <a:solidFill>
                <a:schemeClr val="accent6"/>
              </a:solidFill>
              <a:latin typeface="Arial Black" pitchFamily="34" charset="0"/>
            </a:endParaRPr>
          </a:p>
          <a:p>
            <a:r>
              <a:rPr lang="ru-RU" sz="3000" dirty="0" smtClean="0">
                <a:solidFill>
                  <a:schemeClr val="accent6"/>
                </a:solidFill>
                <a:latin typeface="Arial Black" pitchFamily="34" charset="0"/>
              </a:rPr>
              <a:t>Основные </a:t>
            </a:r>
            <a:r>
              <a:rPr lang="ru-RU" sz="3000" dirty="0">
                <a:solidFill>
                  <a:schemeClr val="accent6"/>
                </a:solidFill>
                <a:latin typeface="Arial Black" pitchFamily="34" charset="0"/>
              </a:rPr>
              <a:t>задачи нравственного воспитания:</a:t>
            </a:r>
          </a:p>
          <a:p>
            <a:pPr lvl="0"/>
            <a:r>
              <a:rPr lang="ru-RU" dirty="0"/>
              <a:t>Формирование умений и навыков нравственного поведения;</a:t>
            </a:r>
          </a:p>
          <a:p>
            <a:pPr lvl="0"/>
            <a:r>
              <a:rPr lang="ru-RU" dirty="0"/>
              <a:t>Воспитание у дошкольников нравственных чувств;</a:t>
            </a:r>
          </a:p>
          <a:p>
            <a:pPr lvl="0"/>
            <a:r>
              <a:rPr lang="ru-RU" dirty="0"/>
              <a:t>Формирование у дошкольников этических взглядов и убеждений,</a:t>
            </a:r>
          </a:p>
          <a:p>
            <a:r>
              <a:rPr lang="ru-RU" dirty="0"/>
              <a:t>Воспитание морально-волевых черт характера таких как: терпение, </a:t>
            </a:r>
          </a:p>
        </p:txBody>
      </p:sp>
    </p:spTree>
    <p:extLst>
      <p:ext uri="{BB962C8B-B14F-4D97-AF65-F5344CB8AC3E}">
        <p14:creationId xmlns:p14="http://schemas.microsoft.com/office/powerpoint/2010/main" val="244729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56"/>
    </mc:Choice>
    <mc:Fallback>
      <p:transition spd="slow" advTm="2115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564904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/>
              <a:t>Спасибо за внимание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0846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5"/>
    </mc:Choice>
    <mc:Fallback>
      <p:transition spd="slow" advTm="754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300" dirty="0" smtClean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404664"/>
            <a:ext cx="8429684" cy="22860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dirty="0">
                <a:solidFill>
                  <a:schemeClr val="tx1"/>
                </a:solidFill>
              </a:rPr>
              <a:t>Нравственное воспитание – это целенаправленная педагогическая система, которая воздействует на формирование моральных качеств и сознательную чувствительность</a:t>
            </a:r>
          </a:p>
          <a:p>
            <a:pPr algn="ctr"/>
            <a:endParaRPr lang="ru-RU" sz="23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645024"/>
            <a:ext cx="9144000" cy="2636912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Чем больше круг знаний, тем более правильно дошкольник ориентируется в жизни, понимает ее связи и отношения. Как правило, ребенок осознает свое место в жизни, усваивает основные общечеловеческие нормы поведения в коллективе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29"/>
    </mc:Choice>
    <mc:Fallback>
      <p:transition spd="slow" advTm="3142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0"/>
            <a:ext cx="7389440" cy="6525344"/>
          </a:xfrm>
        </p:spPr>
        <p:txBody>
          <a:bodyPr>
            <a:normAutofit/>
          </a:bodyPr>
          <a:lstStyle/>
          <a:p>
            <a:pPr marL="1207008" lvl="4" indent="0">
              <a:buNone/>
            </a:pPr>
            <a:r>
              <a:rPr lang="ru-RU" sz="2400" b="1" dirty="0">
                <a:solidFill>
                  <a:srgbClr val="00B050"/>
                </a:solidFill>
                <a:latin typeface="Arial Black" pitchFamily="34" charset="0"/>
              </a:rPr>
              <a:t>Роль нравственного воспитания в детском саду велика, поскольку это позволяет формировать духовный мир и нравственные качества ребенка, позволяя ему органично вписаться в общество. </a:t>
            </a:r>
            <a:endParaRPr lang="ru-RU" sz="2400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marL="1207008" lvl="4" indent="0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Arial Black" pitchFamily="34" charset="0"/>
              </a:rPr>
              <a:t>Процесс</a:t>
            </a:r>
            <a:r>
              <a:rPr lang="ru-RU" sz="2400" b="1" dirty="0">
                <a:solidFill>
                  <a:srgbClr val="00B050"/>
                </a:solidFill>
                <a:latin typeface="Arial Black" pitchFamily="34" charset="0"/>
              </a:rPr>
              <a:t> нравственного воспитания раскрывает творческий потенциал ребенка, формирует прилежание в труде, воспитывает трудолюбие, формирует в сознании ребенка понятия труда, как общечеловеческой ценности.</a:t>
            </a:r>
          </a:p>
          <a:p>
            <a:endParaRPr lang="ru-RU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2669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39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22"/>
    </mc:Choice>
    <mc:Fallback>
      <p:transition spd="slow" advTm="3042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846158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Реализация нравственного воспитания лежит в основе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ее моральных качеств: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142844" y="1142984"/>
          <a:ext cx="8786874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92"/>
    </mc:Choice>
    <mc:Fallback>
      <p:transition spd="slow" advTm="2839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 rot="20240366">
            <a:off x="5332048" y="4420331"/>
            <a:ext cx="357190" cy="1061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240366" flipH="1">
            <a:off x="6325667" y="4320216"/>
            <a:ext cx="311200" cy="734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72518" cy="11429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Русская народная сказка - это сокровище народной мудрости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14422"/>
            <a:ext cx="8786874" cy="221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Один из самых популярных и любимых жанров фольклора, потому что в ней не только занимательный сюжет, не только удивительные герои, а потому, что в сказке присутствует ощущение истинной поэзии, которая открывает читателю мир человеческих чувств и взаимоотношений, утверждает доброту и справедливость</a:t>
            </a:r>
          </a:p>
        </p:txBody>
      </p:sp>
      <p:sp>
        <p:nvSpPr>
          <p:cNvPr id="6" name="Овал 5"/>
          <p:cNvSpPr/>
          <p:nvPr/>
        </p:nvSpPr>
        <p:spPr>
          <a:xfrm>
            <a:off x="1500166" y="3571876"/>
            <a:ext cx="571504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Её отличает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085184"/>
            <a:ext cx="2392256" cy="1201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высокая воспитательная направленность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6050" y="5357826"/>
            <a:ext cx="221457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поэтичный язык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15140" y="4643446"/>
            <a:ext cx="221457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богатство содержания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42" y="5715016"/>
            <a:ext cx="221457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глубина идей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714744" y="4429132"/>
            <a:ext cx="285752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295121">
            <a:off x="1502453" y="4179022"/>
            <a:ext cx="35719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44"/>
    </mc:Choice>
    <mc:Fallback>
      <p:transition spd="slow" advTm="3554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3572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Именно со сказки начинается знакомство с прекрасным миром художественной литературы, с миром человеческих взаимоотношений и со всем окружающим миром в целом.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71612"/>
            <a:ext cx="9144000" cy="22145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Педагогическое значение сказочного жанра очень велико: он знакомит дошкольников с окружающим миром, нравственными нормами, законами жизни и учит жить по этим законам. Благодаря художественным образам и особому сказочному языку, в детях развивается чувство любви к народному творчеству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392906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Сказка поднимает важные темы: о добре и зле, о предназначении человека и жизненном пути.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941168"/>
            <a:ext cx="8215370" cy="1500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Русские народные сказки несут детям поэтический, душевный и многогранный образ своих героев, оставляя при этом простор  фантазии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40"/>
    </mc:Choice>
    <mc:Fallback>
      <p:transition spd="slow" advTm="5094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2491" y="1258238"/>
            <a:ext cx="8401080" cy="33575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600" dirty="0" smtClean="0"/>
              <a:t>В процессе нравственного воспитания у ребенка развиваются гуманные чувства, формируются этические представления, навыки культурного поведения, социально - общественные качества, уважение к взрослым, ответственное отношение к выполнению поручений, умение дружно играть и трудиться, справедливо оценивать свои поступки и поступки других детей.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8189" y="41979"/>
            <a:ext cx="8429684" cy="1214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Начинать лучше с волшебных сказок, имеющих простой сюжет. Воспитание сказкой должно способствовать воспитанию уверенности в себе и своих силах</a:t>
            </a:r>
          </a:p>
        </p:txBody>
      </p:sp>
      <p:pic>
        <p:nvPicPr>
          <p:cNvPr id="5" name="Picture 10" descr="https://otvet.imgsmail.ru/download/u_7a8c38b78cca30975563bab5e9ed68f2_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5445224"/>
            <a:ext cx="1333532" cy="126852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08" y="4431819"/>
            <a:ext cx="4950296" cy="242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59"/>
    </mc:Choice>
    <mc:Fallback>
      <p:transition spd="slow" advTm="3605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4744"/>
            <a:ext cx="8643966" cy="43924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Сказка оказывает сильнейшее эмоциональное воздействие на ребёнка: сопереживая сказочным героям, он как бы становится соучастником событий, обретает эмоциональный опыт, в чём и состоит особая ценность сказочного вымысла. Через сказки ребёнок получает не только знания о мире, о взаимоотношении людей, о проблемах, возникающих у человека в жизни, но и о путях выхода из трудных ситуаций.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00"/>
    </mc:Choice>
    <mc:Fallback>
      <p:transition spd="slow" advTm="311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368</TotalTime>
  <Words>697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нравственного воспитания лежит в основе  ее моральных качеств:  </vt:lpstr>
      <vt:lpstr>Русская народная сказка - это сокровище народной мудрости</vt:lpstr>
      <vt:lpstr>Именно со сказки начинается знакомство с прекрасным миром художественной литературы, с миром человеческих взаимоотношений и со всем окружающим миром в целом.</vt:lpstr>
      <vt:lpstr>Презентация PowerPoint</vt:lpstr>
      <vt:lpstr>Презентация PowerPoint</vt:lpstr>
      <vt:lpstr>Презентация PowerPoint</vt:lpstr>
      <vt:lpstr>Самыми  целесообразными методами  формирования нравственных качеств у детей, являются:</vt:lpstr>
      <vt:lpstr>Этапы работы со сказкой:</vt:lpstr>
      <vt:lpstr>Презентация PowerPoint</vt:lpstr>
      <vt:lpstr>Презентация PowerPoint</vt:lpstr>
      <vt:lpstr> Используя русские народные сказки, при формировании нравственных качеств  планируется добиться следующих результатов: </vt:lpstr>
      <vt:lpstr> Сказка - богатый  материал, который может быть использован в нескольких аспектах: </vt:lpstr>
      <vt:lpstr>Основные приемы работы со сказкой </vt:lpstr>
      <vt:lpstr> Виды творческих работ по мотивам сказок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Haier</cp:lastModifiedBy>
  <cp:revision>31</cp:revision>
  <dcterms:created xsi:type="dcterms:W3CDTF">2021-08-29T10:19:39Z</dcterms:created>
  <dcterms:modified xsi:type="dcterms:W3CDTF">2022-02-21T14:36:55Z</dcterms:modified>
</cp:coreProperties>
</file>