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BA8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7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jpeg"/><Relationship Id="rId2" Type="http://schemas.openxmlformats.org/officeDocument/2006/relationships/image" Target="../media/image1.jpe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jpe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5" Type="http://schemas.openxmlformats.org/officeDocument/2006/relationships/image" Target="../media/image20.jpe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4.png"/><Relationship Id="rId4" Type="http://schemas.openxmlformats.org/officeDocument/2006/relationships/image" Target="../media/image1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1770" t="2917" r="11407" b="11451"/>
          <a:stretch/>
        </p:blipFill>
        <p:spPr bwMode="auto">
          <a:xfrm>
            <a:off x="323528" y="4869160"/>
            <a:ext cx="4360767" cy="1954232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Ludvig van Bethoveen" panose="02000400000000000000" pitchFamily="2" charset="0"/>
              </a:defRPr>
            </a:lvl1pPr>
          </a:lstStyle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A8AE-E8AA-4239-9597-98173550BC79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2256-4EF4-4BAF-A171-DD197709772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1361931">
            <a:off x="1595442" y="4031981"/>
            <a:ext cx="2717461" cy="28487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300192" y="4032865"/>
            <a:ext cx="2304256" cy="271168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4350" r="3750" b="2671"/>
          <a:stretch/>
        </p:blipFill>
        <p:spPr>
          <a:xfrm rot="10392521">
            <a:off x="7235645" y="109132"/>
            <a:ext cx="1921303" cy="1273729"/>
          </a:xfrm>
          <a:prstGeom prst="rect">
            <a:avLst/>
          </a:prstGeom>
        </p:spPr>
      </p:pic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flipH="1">
            <a:off x="0" y="18634"/>
            <a:ext cx="1909483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72400" y="1196752"/>
            <a:ext cx="12858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7019178">
            <a:off x="1883618" y="-284305"/>
            <a:ext cx="12858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00392" y="4022704"/>
            <a:ext cx="504056" cy="504056"/>
          </a:xfrm>
          <a:prstGeom prst="rect">
            <a:avLst/>
          </a:prstGeom>
        </p:spPr>
      </p:pic>
      <p:pic>
        <p:nvPicPr>
          <p:cNvPr id="2057" name="Picture 9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flipH="1">
            <a:off x="922983" y="70865"/>
            <a:ext cx="576064" cy="425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852357" y="-66855"/>
            <a:ext cx="5000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9708" y="5838888"/>
            <a:ext cx="790426" cy="917914"/>
          </a:xfrm>
          <a:prstGeom prst="rect">
            <a:avLst/>
          </a:prstGeom>
        </p:spPr>
      </p:pic>
      <p:pic>
        <p:nvPicPr>
          <p:cNvPr id="2060" name="Picture 12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442867" y="4118138"/>
            <a:ext cx="504056" cy="58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182978" y="5949280"/>
            <a:ext cx="828027" cy="80082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r="57313"/>
          <a:stretch/>
        </p:blipFill>
        <p:spPr>
          <a:xfrm rot="1735931">
            <a:off x="-71475" y="1295484"/>
            <a:ext cx="795336" cy="1333523"/>
          </a:xfrm>
          <a:prstGeom prst="rect">
            <a:avLst/>
          </a:prstGeom>
        </p:spPr>
      </p:pic>
      <p:pic>
        <p:nvPicPr>
          <p:cNvPr id="2062" name="Picture 14"/>
          <p:cNvPicPr>
            <a:picLocks noChangeAspect="1" noChangeArrowheads="1"/>
          </p:cNvPicPr>
          <p:nvPr userDrawn="1"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15527" t="60074"/>
          <a:stretch/>
        </p:blipFill>
        <p:spPr bwMode="auto">
          <a:xfrm rot="6091552">
            <a:off x="8009170" y="2579988"/>
            <a:ext cx="1417757" cy="775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9058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A8AE-E8AA-4239-9597-98173550BC79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2256-4EF4-4BAF-A171-DD1977097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331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A8AE-E8AA-4239-9597-98173550BC79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2256-4EF4-4BAF-A171-DD1977097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985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A8AE-E8AA-4239-9597-98173550BC79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2256-4EF4-4BAF-A171-DD197709772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236296" y="-135886"/>
            <a:ext cx="1987550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flipH="1">
            <a:off x="-33754" y="-124217"/>
            <a:ext cx="1814537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54036" t="11125" r="4800"/>
          <a:stretch/>
        </p:blipFill>
        <p:spPr bwMode="auto">
          <a:xfrm rot="1415580">
            <a:off x="8403894" y="1283657"/>
            <a:ext cx="818147" cy="132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6974477">
            <a:off x="1805794" y="-364226"/>
            <a:ext cx="12858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b="67754"/>
          <a:stretch/>
        </p:blipFill>
        <p:spPr bwMode="auto">
          <a:xfrm rot="4427491">
            <a:off x="-268896" y="986590"/>
            <a:ext cx="1285875" cy="50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526852" y="4894486"/>
            <a:ext cx="1584374" cy="18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218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A8AE-E8AA-4239-9597-98173550BC79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2256-4EF4-4BAF-A171-DD1977097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308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A8AE-E8AA-4239-9597-98173550BC79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2256-4EF4-4BAF-A171-DD1977097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673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A8AE-E8AA-4239-9597-98173550BC79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2256-4EF4-4BAF-A171-DD1977097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739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A8AE-E8AA-4239-9597-98173550BC79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2256-4EF4-4BAF-A171-DD1977097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643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A8AE-E8AA-4239-9597-98173550BC79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2256-4EF4-4BAF-A171-DD197709772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21158217">
            <a:off x="-49887" y="5198624"/>
            <a:ext cx="1612338" cy="1678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053733" y="-351419"/>
            <a:ext cx="161771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flipH="1">
            <a:off x="6300192" y="-351419"/>
            <a:ext cx="170105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209854">
            <a:off x="-89375" y="-79072"/>
            <a:ext cx="19081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flipH="1">
            <a:off x="7168429" y="-135886"/>
            <a:ext cx="2070248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787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A8AE-E8AA-4239-9597-98173550BC79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2256-4EF4-4BAF-A171-DD1977097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29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A8AE-E8AA-4239-9597-98173550BC79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2256-4EF4-4BAF-A171-DD1977097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235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r="18677"/>
          <a:stretch/>
        </p:blipFill>
        <p:spPr bwMode="auto">
          <a:xfrm>
            <a:off x="6372201" y="6367953"/>
            <a:ext cx="2771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019425" y="6373131"/>
            <a:ext cx="34083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49239" y="6373131"/>
            <a:ext cx="3406737" cy="555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17973"/>
          <a:stretch/>
        </p:blipFill>
        <p:spPr bwMode="auto">
          <a:xfrm>
            <a:off x="0" y="6352284"/>
            <a:ext cx="27957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197641" y="6058752"/>
            <a:ext cx="806263" cy="77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7504" y="6058752"/>
            <a:ext cx="785010" cy="7592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BA8AE-E8AA-4239-9597-98173550BC79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2256-4EF4-4BAF-A171-DD197709772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851920" y="6165303"/>
            <a:ext cx="720647" cy="69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836045" y="6352284"/>
            <a:ext cx="34083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Рамка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389"/>
            </a:avLst>
          </a:prstGeom>
          <a:blipFill>
            <a:blip r:embed="rId19" cstate="print"/>
            <a:tile tx="0" ty="0" sx="100000" sy="100000" flip="none" algn="tl"/>
          </a:blipFill>
          <a:ln>
            <a:solidFill>
              <a:srgbClr val="E9B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/>
          <p:cNvSpPr/>
          <p:nvPr userDrawn="1"/>
        </p:nvSpPr>
        <p:spPr>
          <a:xfrm>
            <a:off x="206096" y="188640"/>
            <a:ext cx="8797808" cy="5870112"/>
          </a:xfrm>
          <a:prstGeom prst="halfFrame">
            <a:avLst>
              <a:gd name="adj1" fmla="val 1579"/>
              <a:gd name="adj2" fmla="val 1373"/>
            </a:avLst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491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B050"/>
                </a:solidFill>
              </a:rPr>
              <a:t/>
            </a:r>
            <a:br>
              <a:rPr lang="ru-RU" sz="7200" dirty="0" smtClean="0">
                <a:solidFill>
                  <a:srgbClr val="00B050"/>
                </a:solidFill>
              </a:rPr>
            </a:br>
            <a:r>
              <a:rPr lang="ru-RU" sz="7200" b="1" dirty="0" smtClean="0">
                <a:solidFill>
                  <a:srgbClr val="FF0000"/>
                </a:solidFill>
              </a:rPr>
              <a:t>«</a:t>
            </a:r>
            <a:r>
              <a:rPr lang="ru-RU" sz="72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Игра как средство социализации</a:t>
            </a:r>
            <a:br>
              <a:rPr lang="ru-RU" sz="72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sz="72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дошкольников»</a:t>
            </a:r>
            <a:endParaRPr lang="ru-RU" sz="7200" b="1" i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573016"/>
            <a:ext cx="6400800" cy="17526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Составитель: 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Петраш Елена Александровна</a:t>
            </a:r>
          </a:p>
          <a:p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Воспитатель МБДОУ «Александровский детский сад»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2020 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246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003232" cy="550547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Приходя к выводу, что социализация дошкольников осуществляется через игру, следует обратить внимание на то, что весь процесс игры происходит и начинается в детском саду в ходе целенаправленного педагогически организованного воспитания. 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То </a:t>
            </a:r>
            <a:r>
              <a:rPr lang="ru-RU" b="1" dirty="0">
                <a:solidFill>
                  <a:srgbClr val="7030A0"/>
                </a:solidFill>
              </a:rPr>
              <a:t>есть «навязывание» педагогами игры не только не создает развивающей атмосферы, но и действует крайне отрицательно на развитие ребенка в целом. </a:t>
            </a:r>
          </a:p>
          <a:p>
            <a:r>
              <a:rPr lang="ru-RU" b="1" dirty="0">
                <a:solidFill>
                  <a:srgbClr val="7030A0"/>
                </a:solidFill>
              </a:rPr>
              <a:t>Одним из самых важных дел, где проявляется не только профессионализм и мастерство воспитателя, но происходит и развитие инициативы и творчества дошкольников, является педагогическое руководство игрой.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975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92088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7030A0"/>
                </a:solidFill>
              </a:rPr>
              <a:t>Отсюда следует, что </a:t>
            </a:r>
            <a:r>
              <a:rPr lang="ru-RU" sz="3200" b="1" dirty="0">
                <a:solidFill>
                  <a:srgbClr val="C00000"/>
                </a:solidFill>
              </a:rPr>
              <a:t>одним из основных средств социализации дошкольников является игровая деятельность.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3200" dirty="0" smtClean="0">
                <a:solidFill>
                  <a:srgbClr val="7030A0"/>
                </a:solidFill>
              </a:rPr>
              <a:t>	Ведь </a:t>
            </a:r>
            <a:r>
              <a:rPr lang="ru-RU" sz="3200" b="1" dirty="0">
                <a:solidFill>
                  <a:srgbClr val="C00000"/>
                </a:solidFill>
              </a:rPr>
              <a:t>«Игра, это жизненная лаборатория детства, дающая тот аромат, ту атмосферу жизни, без которой эта пора была бы бесполезна для человечества. В игре, этой специальной обработке жизненного материала, есть самое здоровое ядро разумной школы </a:t>
            </a:r>
            <a:r>
              <a:rPr lang="ru-RU" sz="3200" b="1" dirty="0" smtClean="0">
                <a:solidFill>
                  <a:srgbClr val="C00000"/>
                </a:solidFill>
              </a:rPr>
              <a:t>детства». 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      (С.Т</a:t>
            </a:r>
            <a:r>
              <a:rPr lang="ru-RU" sz="3200" dirty="0">
                <a:solidFill>
                  <a:srgbClr val="7030A0"/>
                </a:solidFill>
              </a:rPr>
              <a:t>. </a:t>
            </a:r>
            <a:r>
              <a:rPr lang="ru-RU" sz="3200" dirty="0" err="1">
                <a:solidFill>
                  <a:srgbClr val="7030A0"/>
                </a:solidFill>
              </a:rPr>
              <a:t>Шацкий</a:t>
            </a:r>
            <a:r>
              <a:rPr lang="ru-RU" sz="3200" dirty="0" smtClean="0">
                <a:solidFill>
                  <a:srgbClr val="7030A0"/>
                </a:solidFill>
              </a:rPr>
              <a:t>.)</a:t>
            </a:r>
            <a:endParaRPr lang="ru-RU" sz="3200" dirty="0">
              <a:solidFill>
                <a:srgbClr val="7030A0"/>
              </a:solidFill>
            </a:endParaRP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99999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СПАСИБО ЗА ВНИМАНИЕ!!!</a:t>
            </a:r>
            <a:endParaRPr lang="ru-RU" sz="88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237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5846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	Дошкольное </a:t>
            </a:r>
            <a:r>
              <a:rPr lang="ru-RU" sz="2400" b="1" dirty="0">
                <a:solidFill>
                  <a:srgbClr val="7030A0"/>
                </a:solidFill>
              </a:rPr>
              <a:t>детство является коротким, но очень важным, уникальным периодом жизни человека. Это период активного освоения социального пространства, когда преобладает чувственное познание мира. Ребенок открывает для себя мир человеческих отношений и постигает их особенности через общение с близкими взрослыми, со сверстниками, через игровые отношения. </a:t>
            </a:r>
            <a:r>
              <a:rPr lang="ru-RU" sz="2400" b="1" dirty="0" smtClean="0">
                <a:solidFill>
                  <a:srgbClr val="7030A0"/>
                </a:solidFill>
              </a:rPr>
              <a:t>	Детство </a:t>
            </a:r>
            <a:r>
              <a:rPr lang="ru-RU" sz="2400" b="1" dirty="0">
                <a:solidFill>
                  <a:srgbClr val="7030A0"/>
                </a:solidFill>
              </a:rPr>
              <a:t>– это такая пора, когда закладывается «фундамент» для дальнейшего развития. Человечество лишь постепенно пришло к осознанию ценности детства, как части человеческой жизни, а не просто ее преддверия.  В это время ребенок приобретает первоначальные знания об окружающей жизни, у него начинает формироваться, складывается определенное отношение к людям, к труду, вырабатываются навыки и привычки правильного поведения, складывается характер.</a:t>
            </a:r>
          </a:p>
        </p:txBody>
      </p:sp>
    </p:spTree>
    <p:extLst>
      <p:ext uri="{BB962C8B-B14F-4D97-AF65-F5344CB8AC3E}">
        <p14:creationId xmlns:p14="http://schemas.microsoft.com/office/powerpoint/2010/main" xmlns="" val="32319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415" y="476672"/>
            <a:ext cx="8820472" cy="568863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>
                <a:solidFill>
                  <a:srgbClr val="7030A0"/>
                </a:solidFill>
              </a:rPr>
              <a:t/>
            </a:r>
            <a:br>
              <a:rPr lang="ru-RU" sz="3100" dirty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>	</a:t>
            </a:r>
            <a:r>
              <a:rPr lang="ru-RU" sz="3100" b="1" dirty="0" smtClean="0">
                <a:solidFill>
                  <a:schemeClr val="tx2"/>
                </a:solidFill>
              </a:rPr>
              <a:t>Ребенок обладает своими специфическими человеческими правами, провозглашенными в Декларации о правах ребенка, принятой ООН. В числе прочих жизненных и социальных прав в Декларации, прописано </a:t>
            </a:r>
            <a:r>
              <a:rPr lang="ru-RU" sz="3100" b="1" dirty="0" smtClean="0">
                <a:solidFill>
                  <a:srgbClr val="FF0000"/>
                </a:solidFill>
              </a:rPr>
              <a:t>право ребенка на игру – главнейшее условие психического, социального, физического его развития</a:t>
            </a:r>
            <a:r>
              <a:rPr lang="ru-RU" sz="3100" b="1" dirty="0" smtClean="0">
                <a:solidFill>
                  <a:schemeClr val="tx2"/>
                </a:solidFill>
              </a:rPr>
              <a:t>.</a:t>
            </a:r>
            <a:r>
              <a:rPr lang="ru-RU" sz="3100" b="1" dirty="0">
                <a:solidFill>
                  <a:schemeClr val="tx2"/>
                </a:solidFill>
              </a:rPr>
              <a:t> </a:t>
            </a:r>
            <a:r>
              <a:rPr lang="ru-RU" sz="3100" b="1" dirty="0" smtClean="0">
                <a:solidFill>
                  <a:schemeClr val="tx2"/>
                </a:solidFill>
              </a:rPr>
              <a:t>Известнейший в нашей стране педагог </a:t>
            </a:r>
            <a:r>
              <a:rPr lang="ru-RU" sz="3100" b="1" dirty="0" err="1" smtClean="0">
                <a:solidFill>
                  <a:schemeClr val="tx2"/>
                </a:solidFill>
              </a:rPr>
              <a:t>А.С.Макаренко</a:t>
            </a:r>
            <a:r>
              <a:rPr lang="ru-RU" sz="3100" b="1" dirty="0" smtClean="0">
                <a:solidFill>
                  <a:schemeClr val="tx2"/>
                </a:solidFill>
              </a:rPr>
              <a:t> так характеризовал роль детских игр: «Игра имеет большое значение в жизни ребенка, имеет тоже значение, какое у взрослого имеет деятельность, работа, служба. Каков ребенок в игре, таким во многом он будет в работе. Поэтому воспитание будущего деятеля происходит, прежде всего, в игре….»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408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075240" cy="5649491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2"/>
                </a:solidFill>
              </a:rPr>
              <a:t>Анализ слова «игра» в русском языке весьма многозначен. Философы, историки, психологи, педагоги изучают игру, ее место и роль в жизни человека, возможности эффективного использования для решения воспитательных и развивающих </a:t>
            </a:r>
            <a:r>
              <a:rPr lang="ru-RU" dirty="0" smtClean="0">
                <a:solidFill>
                  <a:schemeClr val="tx2"/>
                </a:solidFill>
              </a:rPr>
              <a:t>задач.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Игра </a:t>
            </a:r>
            <a:r>
              <a:rPr lang="ru-RU" b="1" dirty="0">
                <a:solidFill>
                  <a:schemeClr val="tx2"/>
                </a:solidFill>
              </a:rPr>
              <a:t>– это наиболее эффективная форма социализации ребенка, в которой закладываются основы будущей личности. </a:t>
            </a:r>
            <a:r>
              <a:rPr lang="ru-RU" dirty="0">
                <a:solidFill>
                  <a:schemeClr val="tx2"/>
                </a:solidFill>
              </a:rPr>
              <a:t>Детство без игры и вне игры ненормально. Лишение ребенка игровой практики – это лишение его главного источника развития: импульсов творчества, признаков и примет социальной практики, богатства и микроклимата коллективных отношений, активизации процесса познания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23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197346"/>
            <a:ext cx="756084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b="1" dirty="0" smtClean="0">
                <a:solidFill>
                  <a:srgbClr val="7030A0"/>
                </a:solidFill>
              </a:rPr>
              <a:t>Из </a:t>
            </a:r>
            <a:r>
              <a:rPr lang="ru-RU" sz="2000" b="1" dirty="0">
                <a:solidFill>
                  <a:srgbClr val="7030A0"/>
                </a:solidFill>
              </a:rPr>
              <a:t>раскрытия понятия игры философами, историками культуры, просветителями, педагогами и психологами различных научных школ можно выделить ряд общих положений, которые отражают сущность феномена игры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  <a:endParaRPr lang="ru-RU" sz="2000" b="1" dirty="0">
              <a:solidFill>
                <a:srgbClr val="7030A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7030A0"/>
                </a:solidFill>
              </a:rPr>
              <a:t>1. Игра  </a:t>
            </a:r>
            <a:r>
              <a:rPr lang="ru-RU" sz="2400" b="1" dirty="0">
                <a:solidFill>
                  <a:srgbClr val="7030A0"/>
                </a:solidFill>
              </a:rPr>
              <a:t>- первая ступень деятельности ребенка – дошкольника, изначальная школа его поведения, нормативная и равноправная деятельность младших школьников, подростков и юношества, меняющая свои цели по мере взросления ребенка.</a:t>
            </a:r>
          </a:p>
          <a:p>
            <a:pPr lvl="0"/>
            <a:r>
              <a:rPr lang="ru-RU" sz="2400" b="1" dirty="0" smtClean="0">
                <a:solidFill>
                  <a:srgbClr val="7030A0"/>
                </a:solidFill>
              </a:rPr>
              <a:t>2. Игра </a:t>
            </a:r>
            <a:r>
              <a:rPr lang="ru-RU" sz="2400" b="1" dirty="0">
                <a:solidFill>
                  <a:srgbClr val="7030A0"/>
                </a:solidFill>
              </a:rPr>
              <a:t>– главная сфера общения детей; в ней решаются проблемы межличностных отношений, совместимости, партнерства, дружбы, товарищества. На протяжении всей игры, познается и приобретается социальный опыт взаимоотношений людей.</a:t>
            </a:r>
          </a:p>
          <a:p>
            <a:pPr lvl="0"/>
            <a:r>
              <a:rPr lang="ru-RU" sz="2400" b="1" dirty="0" smtClean="0">
                <a:solidFill>
                  <a:srgbClr val="7030A0"/>
                </a:solidFill>
              </a:rPr>
              <a:t>3. Игры </a:t>
            </a:r>
            <a:r>
              <a:rPr lang="ru-RU" sz="2400" b="1" dirty="0">
                <a:solidFill>
                  <a:srgbClr val="7030A0"/>
                </a:solidFill>
              </a:rPr>
              <a:t>детей есть самая свободная, естественная форма проявления их деятельности, в которой осознается и изучается мир.</a:t>
            </a:r>
          </a:p>
        </p:txBody>
      </p:sp>
    </p:spTree>
    <p:extLst>
      <p:ext uri="{BB962C8B-B14F-4D97-AF65-F5344CB8AC3E}">
        <p14:creationId xmlns:p14="http://schemas.microsoft.com/office/powerpoint/2010/main" xmlns="" val="29328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48680"/>
            <a:ext cx="84969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4. Игра </a:t>
            </a:r>
            <a:r>
              <a:rPr lang="ru-RU" sz="2000" b="1" dirty="0">
                <a:solidFill>
                  <a:srgbClr val="7030A0"/>
                </a:solidFill>
              </a:rPr>
              <a:t>– многогранное понятие. Она означает знание, отдых, развлечение, забаву, потеху, утеху, соревнование, упражнение, тренинг, в процессе которых воспитательные требования взрослых к детям становятся их требованиями к самим себе, значит, активным средством воспитания и самовоспитания. 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5. Игра </a:t>
            </a:r>
            <a:r>
              <a:rPr lang="ru-RU" sz="2000" b="1" dirty="0">
                <a:solidFill>
                  <a:srgbClr val="7030A0"/>
                </a:solidFill>
              </a:rPr>
              <a:t>выступает самостоятельным видом развивающей деятельности детей разных возрастов, принципом и способом их жизнедеятельности, методом познания ребенка и методом организации его жизни и не игровой деятельности.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6. Игра </a:t>
            </a:r>
            <a:r>
              <a:rPr lang="ru-RU" sz="2000" b="1" dirty="0">
                <a:solidFill>
                  <a:srgbClr val="7030A0"/>
                </a:solidFill>
              </a:rPr>
              <a:t>– свобода 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>
                <a:solidFill>
                  <a:srgbClr val="7030A0"/>
                </a:solidFill>
              </a:rPr>
              <a:t>самораскрытия. Продукт игры – наслаждение ее процессом, конечный результат – развитие реализуемых в ней способностей.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7. Игра </a:t>
            </a:r>
            <a:r>
              <a:rPr lang="ru-RU" sz="2000" b="1" dirty="0">
                <a:solidFill>
                  <a:srgbClr val="7030A0"/>
                </a:solidFill>
              </a:rPr>
              <a:t>– есть потребность растущего ребенка: его психики, интеллекта, биологического фонда.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8. Игра </a:t>
            </a:r>
            <a:r>
              <a:rPr lang="ru-RU" sz="2000" b="1" dirty="0">
                <a:solidFill>
                  <a:srgbClr val="7030A0"/>
                </a:solidFill>
              </a:rPr>
              <a:t>социальна по своей природе и является отраженной моделью поведения, проявления и развития сложных самоорганизующихся </a:t>
            </a:r>
            <a:r>
              <a:rPr lang="ru-RU" sz="2000" b="1" dirty="0" smtClean="0">
                <a:solidFill>
                  <a:srgbClr val="7030A0"/>
                </a:solidFill>
              </a:rPr>
              <a:t>систем, практикой </a:t>
            </a:r>
            <a:r>
              <a:rPr lang="ru-RU" sz="2000" b="1" dirty="0">
                <a:solidFill>
                  <a:srgbClr val="7030A0"/>
                </a:solidFill>
              </a:rPr>
              <a:t>творческих решений, предпочтений, выборов свободного поведения ребенка, сферой неповторимой человеческой активности.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40872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ru-RU" sz="2400" b="1" dirty="0">
                <a:solidFill>
                  <a:srgbClr val="FF0000"/>
                </a:solidFill>
              </a:rPr>
              <a:t>Детская игра -  явление универсальное и дети в играх копируют окружающую жизнь, поэтому ее функции разнообразны. Одними из важных функций игры принято считать: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435280" cy="464137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Обучающая </a:t>
            </a:r>
            <a:r>
              <a:rPr lang="ru-RU" sz="2400" b="1" dirty="0">
                <a:solidFill>
                  <a:srgbClr val="00B050"/>
                </a:solidFill>
              </a:rPr>
              <a:t>функция </a:t>
            </a:r>
            <a:r>
              <a:rPr lang="ru-RU" sz="2400" b="1" dirty="0">
                <a:solidFill>
                  <a:srgbClr val="7030A0"/>
                </a:solidFill>
              </a:rPr>
              <a:t>позволяет решить конкретные задачи воспитания и обучения, они направлены на усвоения определенного программного материала и правил, которым должны следовать играющие. 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Воспитательная функция </a:t>
            </a:r>
            <a:r>
              <a:rPr lang="ru-RU" sz="2400" b="1" dirty="0">
                <a:solidFill>
                  <a:srgbClr val="7030A0"/>
                </a:solidFill>
              </a:rPr>
              <a:t>позволяет выявит индивидуальные особенности детей, позволяет устранить нежелательные проявления в характере своих воспитанников.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Развивающая функция </a:t>
            </a:r>
            <a:r>
              <a:rPr lang="ru-RU" sz="2400" b="1" dirty="0">
                <a:solidFill>
                  <a:srgbClr val="7030A0"/>
                </a:solidFill>
              </a:rPr>
              <a:t>заключается в развитии ребенка, коррекции того что в нем заложено и проявлено.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5022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5621" y="469278"/>
            <a:ext cx="789837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Коммуникативная функция </a:t>
            </a:r>
            <a:r>
              <a:rPr lang="ru-RU" sz="2800" b="1" dirty="0">
                <a:solidFill>
                  <a:srgbClr val="7030A0"/>
                </a:solidFill>
              </a:rPr>
              <a:t>состоит в развитии потребности обмениваться со своими сверстниками знаниями, умениями в процессе игр, общаться с ними, устанавливать дружеские отношения, проявлять речевую активность.</a:t>
            </a:r>
          </a:p>
          <a:p>
            <a:r>
              <a:rPr lang="ru-RU" sz="2800" b="1" dirty="0">
                <a:solidFill>
                  <a:srgbClr val="00B050"/>
                </a:solidFill>
              </a:rPr>
              <a:t>Развлекательная функция </a:t>
            </a:r>
            <a:r>
              <a:rPr lang="ru-RU" sz="2800" b="1" dirty="0">
                <a:solidFill>
                  <a:srgbClr val="7030A0"/>
                </a:solidFill>
              </a:rPr>
              <a:t>способствует повышению эмоционально – положительного тонуса, развитию двигательной активности.</a:t>
            </a:r>
          </a:p>
          <a:p>
            <a:r>
              <a:rPr lang="ru-RU" sz="2800" b="1" dirty="0">
                <a:solidFill>
                  <a:srgbClr val="00B050"/>
                </a:solidFill>
              </a:rPr>
              <a:t>Релаксационная функция </a:t>
            </a:r>
            <a:r>
              <a:rPr lang="ru-RU" sz="2800" b="1" dirty="0">
                <a:solidFill>
                  <a:srgbClr val="7030A0"/>
                </a:solidFill>
              </a:rPr>
              <a:t>заключается в восстановлении физических и духовных сил ребенка.</a:t>
            </a:r>
          </a:p>
          <a:p>
            <a:r>
              <a:rPr lang="ru-RU" sz="2800" b="1" dirty="0">
                <a:solidFill>
                  <a:srgbClr val="00B050"/>
                </a:solidFill>
              </a:rPr>
              <a:t>Психологическая функция </a:t>
            </a:r>
            <a:r>
              <a:rPr lang="ru-RU" sz="2800" b="1" dirty="0">
                <a:solidFill>
                  <a:srgbClr val="7030A0"/>
                </a:solidFill>
              </a:rPr>
              <a:t>состоит в развитии творческих способностей детей</a:t>
            </a:r>
          </a:p>
        </p:txBody>
      </p:sp>
    </p:spTree>
    <p:extLst>
      <p:ext uri="{BB962C8B-B14F-4D97-AF65-F5344CB8AC3E}">
        <p14:creationId xmlns:p14="http://schemas.microsoft.com/office/powerpoint/2010/main" xmlns="" val="319928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92696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	</a:t>
            </a:r>
            <a:r>
              <a:rPr lang="ru-RU" sz="2400" b="1" dirty="0" smtClean="0">
                <a:solidFill>
                  <a:srgbClr val="7030A0"/>
                </a:solidFill>
              </a:rPr>
              <a:t>При </a:t>
            </a:r>
            <a:r>
              <a:rPr lang="ru-RU" sz="2400" b="1" dirty="0">
                <a:solidFill>
                  <a:srgbClr val="7030A0"/>
                </a:solidFill>
              </a:rPr>
              <a:t>таком разнообразии функций, игру следует включать в учебный процесс, так как она хранит и передает по наследству огромную гамму духовных, эмоциональных ценностей человеческих проявлений.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	 </a:t>
            </a:r>
            <a:r>
              <a:rPr lang="ru-RU" sz="2400" b="1" dirty="0">
                <a:solidFill>
                  <a:srgbClr val="7030A0"/>
                </a:solidFill>
              </a:rPr>
              <a:t>На протяжении всего дошкольного детства, формы и виды игр меняются и усложняются. Начинается все с простейших манипуляционных игр с предметами, ознакомление с их функциональными возможностями и социальным назначением; затем со второго года жизни – отображение простейших бытовых сюжетов; и наконец, в старшем дошкольном возрасте – сюжетно-ролевые игры с правилами, развернутые игры режиссерского типа, самостоятельные дидактические игры.</a:t>
            </a:r>
          </a:p>
        </p:txBody>
      </p:sp>
    </p:spTree>
    <p:extLst>
      <p:ext uri="{BB962C8B-B14F-4D97-AF65-F5344CB8AC3E}">
        <p14:creationId xmlns:p14="http://schemas.microsoft.com/office/powerpoint/2010/main" xmlns="" val="261713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638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«Игра как средство социализации дошкольников»</vt:lpstr>
      <vt:lpstr>Слайд 2</vt:lpstr>
      <vt:lpstr>   Ребенок обладает своими специфическими человеческими правами, провозглашенными в Декларации о правах ребенка, принятой ООН. В числе прочих жизненных и социальных прав в Декларации, прописано право ребенка на игру – главнейшее условие психического, социального, физического его развития. Известнейший в нашей стране педагог А.С.Макаренко так характеризовал роль детских игр: «Игра имеет большое значение в жизни ребенка, имеет тоже значение, какое у взрослого имеет деятельность, работа, служба. Каков ребенок в игре, таким во многом он будет в работе. Поэтому воспитание будущего деятеля происходит, прежде всего, в игре….» </vt:lpstr>
      <vt:lpstr>Слайд 4</vt:lpstr>
      <vt:lpstr>Слайд 5</vt:lpstr>
      <vt:lpstr>Слайд 6</vt:lpstr>
      <vt:lpstr>Детская игра -  явление универсальное и дети в играх копируют окружающую жизнь, поэтому ее функции разнообразны. Одними из важных функций игры принято считать:</vt:lpstr>
      <vt:lpstr>Слайд 8</vt:lpstr>
      <vt:lpstr>Слайд 9</vt:lpstr>
      <vt:lpstr>Слайд 10</vt:lpstr>
      <vt:lpstr>Слайд 11</vt:lpstr>
      <vt:lpstr>СПАСИБО ЗА ВНИМАНИЕ!!!</vt:lpstr>
    </vt:vector>
  </TitlesOfParts>
  <Company>Curnos™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Кристина</cp:lastModifiedBy>
  <cp:revision>18</cp:revision>
  <dcterms:created xsi:type="dcterms:W3CDTF">2006-01-01T03:44:37Z</dcterms:created>
  <dcterms:modified xsi:type="dcterms:W3CDTF">2023-03-31T08:31:46Z</dcterms:modified>
</cp:coreProperties>
</file>